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273" r:id="rId4"/>
    <p:sldId id="285" r:id="rId5"/>
    <p:sldId id="299" r:id="rId6"/>
    <p:sldId id="287" r:id="rId7"/>
    <p:sldId id="288" r:id="rId8"/>
    <p:sldId id="289" r:id="rId9"/>
    <p:sldId id="295" r:id="rId10"/>
    <p:sldId id="271" r:id="rId11"/>
    <p:sldId id="262" r:id="rId12"/>
    <p:sldId id="293" r:id="rId13"/>
    <p:sldId id="277" r:id="rId14"/>
    <p:sldId id="296" r:id="rId15"/>
    <p:sldId id="286" r:id="rId16"/>
    <p:sldId id="278" r:id="rId17"/>
    <p:sldId id="276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ノード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の中心性</a:t>
            </a:r>
            <a:endParaRPr lang="ja-JP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602210865459395E-2"/>
          <c:y val="0.12480483649964819"/>
          <c:w val="0.67373011794985738"/>
          <c:h val="0.769604858719401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in-deg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0.35</c:v>
                </c:pt>
                <c:pt idx="1">
                  <c:v>0.41</c:v>
                </c:pt>
                <c:pt idx="2">
                  <c:v>0.84</c:v>
                </c:pt>
                <c:pt idx="3">
                  <c:v>0.59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out-deg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0.31</c:v>
                </c:pt>
                <c:pt idx="1">
                  <c:v>0.69</c:v>
                </c:pt>
                <c:pt idx="2">
                  <c:v>0.88</c:v>
                </c:pt>
                <c:pt idx="3">
                  <c:v>0.67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betS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0.33</c:v>
                </c:pt>
                <c:pt idx="1">
                  <c:v>0.25</c:v>
                </c:pt>
                <c:pt idx="2">
                  <c:v>0.19</c:v>
                </c:pt>
                <c:pt idx="3">
                  <c:v>0.73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betF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0.74</c:v>
                </c:pt>
                <c:pt idx="1">
                  <c:v>0.82</c:v>
                </c:pt>
                <c:pt idx="2">
                  <c:v>0.52</c:v>
                </c:pt>
                <c:pt idx="3">
                  <c:v>0.21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betE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0.49</c:v>
                </c:pt>
                <c:pt idx="1">
                  <c:v>0.89</c:v>
                </c:pt>
                <c:pt idx="2">
                  <c:v>0.73</c:v>
                </c:pt>
                <c:pt idx="3">
                  <c:v>0.37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betL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0.59</c:v>
                </c:pt>
                <c:pt idx="1">
                  <c:v>0.27</c:v>
                </c:pt>
                <c:pt idx="2">
                  <c:v>0.25</c:v>
                </c:pt>
                <c:pt idx="3">
                  <c:v>0.48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in-cloS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0.86</c:v>
                </c:pt>
                <c:pt idx="1">
                  <c:v>0.81</c:v>
                </c:pt>
                <c:pt idx="2">
                  <c:v>0.79</c:v>
                </c:pt>
                <c:pt idx="3">
                  <c:v>0.65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in-cloF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0.17</c:v>
                </c:pt>
                <c:pt idx="1">
                  <c:v>0.21</c:v>
                </c:pt>
                <c:pt idx="2">
                  <c:v>0.13</c:v>
                </c:pt>
                <c:pt idx="3">
                  <c:v>0.04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in-cloE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0.76</c:v>
                </c:pt>
                <c:pt idx="1">
                  <c:v>0.65</c:v>
                </c:pt>
                <c:pt idx="2">
                  <c:v>0.41</c:v>
                </c:pt>
                <c:pt idx="3">
                  <c:v>0.86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in-cloL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0.68</c:v>
                </c:pt>
                <c:pt idx="1">
                  <c:v>0.53</c:v>
                </c:pt>
                <c:pt idx="2">
                  <c:v>0.31</c:v>
                </c:pt>
                <c:pt idx="3">
                  <c:v>0.27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out-cloS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Sheet1!$L$2:$L$5</c:f>
              <c:numCache>
                <c:formatCode>General</c:formatCode>
                <c:ptCount val="4"/>
                <c:pt idx="0">
                  <c:v>0.37</c:v>
                </c:pt>
                <c:pt idx="1">
                  <c:v>0.28999999999999998</c:v>
                </c:pt>
                <c:pt idx="2">
                  <c:v>0.72</c:v>
                </c:pt>
                <c:pt idx="3">
                  <c:v>0.56000000000000005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out-cloF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Sheet1!$M$2:$M$5</c:f>
              <c:numCache>
                <c:formatCode>General</c:formatCode>
                <c:ptCount val="4"/>
                <c:pt idx="0">
                  <c:v>0.03</c:v>
                </c:pt>
                <c:pt idx="1">
                  <c:v>0.45</c:v>
                </c:pt>
                <c:pt idx="2">
                  <c:v>0.57999999999999996</c:v>
                </c:pt>
                <c:pt idx="3">
                  <c:v>0.93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out-cloE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Sheet1!$N$2:$N$5</c:f>
              <c:numCache>
                <c:formatCode>General</c:formatCode>
                <c:ptCount val="4"/>
                <c:pt idx="0">
                  <c:v>0.43</c:v>
                </c:pt>
                <c:pt idx="1">
                  <c:v>0.17</c:v>
                </c:pt>
                <c:pt idx="2">
                  <c:v>0.33</c:v>
                </c:pt>
                <c:pt idx="3">
                  <c:v>0.16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out-cloL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Sheet1!$O$2:$O$5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697856"/>
        <c:axId val="155198208"/>
      </c:lineChart>
      <c:catAx>
        <c:axId val="15269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55198208"/>
        <c:crosses val="autoZero"/>
        <c:auto val="1"/>
        <c:lblAlgn val="ctr"/>
        <c:lblOffset val="100"/>
        <c:noMultiLvlLbl val="0"/>
      </c:catAx>
      <c:valAx>
        <c:axId val="15519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69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39650131346946"/>
          <c:y val="0.21204810576602601"/>
          <c:w val="0.25560349868653065"/>
          <c:h val="0.550214976113765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ノード</a:t>
            </a:r>
            <a:r>
              <a:rPr lang="en-US" altLang="ja-JP" dirty="0" smtClean="0"/>
              <a:t>v</a:t>
            </a:r>
            <a:r>
              <a:rPr lang="ja-JP" altLang="en-US" dirty="0" smtClean="0"/>
              <a:t>の中心性</a:t>
            </a:r>
            <a:endParaRPr lang="ja-JP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602210865459395E-2"/>
          <c:y val="0.23333999213762574"/>
          <c:w val="0.67373011794985738"/>
          <c:h val="0.529906933417654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in-deg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0.35</c:v>
                </c:pt>
                <c:pt idx="1">
                  <c:v>0.41</c:v>
                </c:pt>
                <c:pt idx="2">
                  <c:v>0.84</c:v>
                </c:pt>
                <c:pt idx="3">
                  <c:v>0.59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out-deg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0.31</c:v>
                </c:pt>
                <c:pt idx="1">
                  <c:v>0.69</c:v>
                </c:pt>
                <c:pt idx="2">
                  <c:v>0.88</c:v>
                </c:pt>
                <c:pt idx="3">
                  <c:v>0.67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betS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0.33</c:v>
                </c:pt>
                <c:pt idx="1">
                  <c:v>0.25</c:v>
                </c:pt>
                <c:pt idx="2">
                  <c:v>0.19</c:v>
                </c:pt>
                <c:pt idx="3">
                  <c:v>0.73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betF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0.74</c:v>
                </c:pt>
                <c:pt idx="1">
                  <c:v>0.82</c:v>
                </c:pt>
                <c:pt idx="2">
                  <c:v>0.52</c:v>
                </c:pt>
                <c:pt idx="3">
                  <c:v>0.21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betE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0.49</c:v>
                </c:pt>
                <c:pt idx="1">
                  <c:v>0.89</c:v>
                </c:pt>
                <c:pt idx="2">
                  <c:v>0.73</c:v>
                </c:pt>
                <c:pt idx="3">
                  <c:v>0.37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betL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0.59</c:v>
                </c:pt>
                <c:pt idx="1">
                  <c:v>0.27</c:v>
                </c:pt>
                <c:pt idx="2">
                  <c:v>0.25</c:v>
                </c:pt>
                <c:pt idx="3">
                  <c:v>0.48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in-cloS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0.86</c:v>
                </c:pt>
                <c:pt idx="1">
                  <c:v>0.81</c:v>
                </c:pt>
                <c:pt idx="2">
                  <c:v>0.79</c:v>
                </c:pt>
                <c:pt idx="3">
                  <c:v>0.65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in-cloF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0.17</c:v>
                </c:pt>
                <c:pt idx="1">
                  <c:v>0.21</c:v>
                </c:pt>
                <c:pt idx="2">
                  <c:v>0.13</c:v>
                </c:pt>
                <c:pt idx="3">
                  <c:v>0.04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in-cloE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Sheet1!$J$2:$J$5</c:f>
              <c:numCache>
                <c:formatCode>General</c:formatCode>
                <c:ptCount val="4"/>
                <c:pt idx="0">
                  <c:v>0.76</c:v>
                </c:pt>
                <c:pt idx="1">
                  <c:v>0.65</c:v>
                </c:pt>
                <c:pt idx="2">
                  <c:v>0.41</c:v>
                </c:pt>
                <c:pt idx="3">
                  <c:v>0.86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in-cloL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0.68</c:v>
                </c:pt>
                <c:pt idx="1">
                  <c:v>0.53</c:v>
                </c:pt>
                <c:pt idx="2">
                  <c:v>0.31</c:v>
                </c:pt>
                <c:pt idx="3">
                  <c:v>0.27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out-cloS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Sheet1!$L$2:$L$5</c:f>
              <c:numCache>
                <c:formatCode>General</c:formatCode>
                <c:ptCount val="4"/>
                <c:pt idx="0">
                  <c:v>0.37</c:v>
                </c:pt>
                <c:pt idx="1">
                  <c:v>0.28999999999999998</c:v>
                </c:pt>
                <c:pt idx="2">
                  <c:v>0.72</c:v>
                </c:pt>
                <c:pt idx="3">
                  <c:v>0.56000000000000005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out-cloF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Sheet1!$M$2:$M$5</c:f>
              <c:numCache>
                <c:formatCode>General</c:formatCode>
                <c:ptCount val="4"/>
                <c:pt idx="0">
                  <c:v>0.03</c:v>
                </c:pt>
                <c:pt idx="1">
                  <c:v>0.45</c:v>
                </c:pt>
                <c:pt idx="2">
                  <c:v>0.57999999999999996</c:v>
                </c:pt>
                <c:pt idx="3">
                  <c:v>0.93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out-cloE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Sheet1!$N$2:$N$5</c:f>
              <c:numCache>
                <c:formatCode>General</c:formatCode>
                <c:ptCount val="4"/>
                <c:pt idx="0">
                  <c:v>0.43</c:v>
                </c:pt>
                <c:pt idx="1">
                  <c:v>0.17</c:v>
                </c:pt>
                <c:pt idx="2">
                  <c:v>0.33</c:v>
                </c:pt>
                <c:pt idx="3">
                  <c:v>0.16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out-cloL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t=1</c:v>
                </c:pt>
                <c:pt idx="1">
                  <c:v>t=2</c:v>
                </c:pt>
                <c:pt idx="2">
                  <c:v>t=3</c:v>
                </c:pt>
                <c:pt idx="3">
                  <c:v>t=4</c:v>
                </c:pt>
              </c:strCache>
            </c:strRef>
          </c:cat>
          <c:val>
            <c:numRef>
              <c:f>Sheet1!$O$2:$O$5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50048"/>
        <c:axId val="155321472"/>
      </c:lineChart>
      <c:catAx>
        <c:axId val="15525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5321472"/>
        <c:crosses val="autoZero"/>
        <c:auto val="1"/>
        <c:lblAlgn val="ctr"/>
        <c:lblOffset val="100"/>
        <c:noMultiLvlLbl val="0"/>
      </c:catAx>
      <c:valAx>
        <c:axId val="15532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25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68E73-ADA1-4219-BEB6-2C7BA4360AF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D5EA-B4E9-49B4-9708-3A0192BE4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47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D5EA-B4E9-49B4-9708-3A0192BE4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1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D5EA-B4E9-49B4-9708-3A0192BE40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1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D5EA-B4E9-49B4-9708-3A0192BE409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1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D5EA-B4E9-49B4-9708-3A0192BE409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1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15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4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0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76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3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3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5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0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84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79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73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757A-6DB6-4014-9431-BDD9A409742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6272-A046-43AC-9F14-852C07D29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80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2130425"/>
            <a:ext cx="9361040" cy="147002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時間情報に</a:t>
            </a:r>
            <a:r>
              <a:rPr lang="ja-JP" altLang="en-US" dirty="0" smtClean="0"/>
              <a:t>基づく多様</a:t>
            </a:r>
            <a:r>
              <a:rPr lang="ja-JP" altLang="en-US" dirty="0"/>
              <a:t>な中心性</a:t>
            </a:r>
            <a:r>
              <a:rPr lang="ja-JP" altLang="en-US" dirty="0" smtClean="0"/>
              <a:t>に着目した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動的</a:t>
            </a:r>
            <a:r>
              <a:rPr lang="ja-JP" altLang="en-US" dirty="0"/>
              <a:t>ネットワーク</a:t>
            </a:r>
            <a:r>
              <a:rPr lang="ja-JP" altLang="en-US" dirty="0" smtClean="0"/>
              <a:t>分析の提案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尾崎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研究室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芳野肇洋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矢印コネクタ 8"/>
          <p:cNvCxnSpPr/>
          <p:nvPr/>
        </p:nvCxnSpPr>
        <p:spPr>
          <a:xfrm>
            <a:off x="251520" y="1196752"/>
            <a:ext cx="842493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555776" y="332656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95536" y="332656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948264" y="332656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4733422" y="332656"/>
            <a:ext cx="0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691680" y="1526083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707904" y="1530740"/>
            <a:ext cx="0" cy="78743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5796136" y="1526083"/>
            <a:ext cx="0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1043608" y="2348880"/>
            <a:ext cx="1296144" cy="57606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各ノードの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中心性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059832" y="2380431"/>
            <a:ext cx="1296144" cy="5760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各ノードの中心性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5220072" y="2369133"/>
            <a:ext cx="1296144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各ノードの中心性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81" name="下矢印 80"/>
          <p:cNvSpPr/>
          <p:nvPr/>
        </p:nvSpPr>
        <p:spPr>
          <a:xfrm>
            <a:off x="323528" y="1536979"/>
            <a:ext cx="576064" cy="3476197"/>
          </a:xfrm>
          <a:prstGeom prst="downArrow">
            <a:avLst>
              <a:gd name="adj1" fmla="val 50000"/>
              <a:gd name="adj2" fmla="val 74420"/>
            </a:avLst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695" y="5119300"/>
            <a:ext cx="9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 smtClean="0"/>
              <a:t>さらに、複数の時間的な「視点」を導入（新たな提案）</a:t>
            </a:r>
            <a:endParaRPr lang="en-US" altLang="ja-JP" sz="2700" dirty="0" smtClean="0"/>
          </a:p>
          <a:p>
            <a:r>
              <a:rPr lang="ja-JP" altLang="en-US" sz="2700" dirty="0" smtClean="0"/>
              <a:t>「各視点ごとに、その視点に従った中心性」</a:t>
            </a:r>
            <a:endParaRPr lang="en-US" altLang="ja-JP" sz="2700" dirty="0" smtClean="0"/>
          </a:p>
          <a:p>
            <a:r>
              <a:rPr lang="ja-JP" altLang="en-US" sz="2700" dirty="0"/>
              <a:t>→</a:t>
            </a:r>
            <a:r>
              <a:rPr lang="ja-JP" altLang="en-US" sz="2700" dirty="0" smtClean="0"/>
              <a:t>各ノードを多次元の中心性時系列として表現可能</a:t>
            </a:r>
            <a:endParaRPr lang="en-US" altLang="ja-JP" sz="2700" dirty="0" smtClean="0"/>
          </a:p>
          <a:p>
            <a:r>
              <a:rPr lang="ja-JP" altLang="en-US" sz="2700" dirty="0" smtClean="0"/>
              <a:t>時間</a:t>
            </a:r>
            <a:r>
              <a:rPr lang="ja-JP" altLang="en-US" sz="2700" dirty="0"/>
              <a:t>情報を考慮</a:t>
            </a:r>
            <a:r>
              <a:rPr lang="ja-JP" altLang="en-US" sz="2700" dirty="0" smtClean="0"/>
              <a:t>すると</a:t>
            </a:r>
            <a:r>
              <a:rPr lang="en-US" altLang="ja-JP" sz="2700" b="1" dirty="0" smtClean="0">
                <a:solidFill>
                  <a:srgbClr val="C00000"/>
                </a:solidFill>
              </a:rPr>
              <a:t>”</a:t>
            </a:r>
            <a:r>
              <a:rPr lang="ja-JP" altLang="en-US" sz="2700" b="1" dirty="0">
                <a:solidFill>
                  <a:srgbClr val="C00000"/>
                </a:solidFill>
              </a:rPr>
              <a:t>特徴的</a:t>
            </a:r>
            <a:r>
              <a:rPr lang="en-US" altLang="ja-JP" sz="2700" b="1" dirty="0" smtClean="0">
                <a:solidFill>
                  <a:srgbClr val="C00000"/>
                </a:solidFill>
              </a:rPr>
              <a:t>”</a:t>
            </a:r>
            <a:r>
              <a:rPr lang="ja-JP" altLang="en-US" sz="2700" dirty="0" smtClean="0"/>
              <a:t>経路を複数考えることができる</a:t>
            </a:r>
            <a:endParaRPr kumimoji="1" lang="ja-JP" altLang="en-US" sz="2700" dirty="0"/>
          </a:p>
        </p:txBody>
      </p:sp>
      <p:sp>
        <p:nvSpPr>
          <p:cNvPr id="4" name="下矢印吹き出し 3"/>
          <p:cNvSpPr/>
          <p:nvPr/>
        </p:nvSpPr>
        <p:spPr>
          <a:xfrm>
            <a:off x="899592" y="2132855"/>
            <a:ext cx="6048672" cy="1656185"/>
          </a:xfrm>
          <a:prstGeom prst="downArrowCallout">
            <a:avLst>
              <a:gd name="adj1" fmla="val 50000"/>
              <a:gd name="adj2" fmla="val 25000"/>
              <a:gd name="adj3" fmla="val 34906"/>
              <a:gd name="adj4" fmla="val 650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9217" y="3886906"/>
            <a:ext cx="780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各ノードを中心性の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”</a:t>
            </a:r>
            <a:r>
              <a:rPr kumimoji="1" lang="ja-JP" altLang="en-US" sz="2800" b="1" dirty="0" smtClean="0">
                <a:solidFill>
                  <a:srgbClr val="C00000"/>
                </a:solidFill>
              </a:rPr>
              <a:t>時系列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”</a:t>
            </a:r>
            <a:r>
              <a:rPr kumimoji="1" lang="ja-JP" altLang="en-US" sz="2800" dirty="0" smtClean="0"/>
              <a:t>データとして</a:t>
            </a:r>
            <a:r>
              <a:rPr lang="ja-JP" altLang="en-US" sz="2800" dirty="0"/>
              <a:t>表現可能</a:t>
            </a:r>
            <a:endParaRPr kumimoji="1" lang="ja-JP" altLang="en-US" sz="2800" dirty="0"/>
          </a:p>
        </p:txBody>
      </p:sp>
      <p:cxnSp>
        <p:nvCxnSpPr>
          <p:cNvPr id="27" name="直線コネクタ 26"/>
          <p:cNvCxnSpPr>
            <a:endCxn id="8" idx="1"/>
          </p:cNvCxnSpPr>
          <p:nvPr/>
        </p:nvCxnSpPr>
        <p:spPr>
          <a:xfrm>
            <a:off x="1009871" y="394121"/>
            <a:ext cx="435958" cy="1913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34" idx="0"/>
            <a:endCxn id="8" idx="2"/>
          </p:cNvCxnSpPr>
          <p:nvPr/>
        </p:nvCxnSpPr>
        <p:spPr>
          <a:xfrm flipV="1">
            <a:off x="868770" y="689523"/>
            <a:ext cx="534878" cy="91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34" idx="3"/>
            <a:endCxn id="139" idx="1"/>
          </p:cNvCxnSpPr>
          <p:nvPr/>
        </p:nvCxnSpPr>
        <p:spPr>
          <a:xfrm>
            <a:off x="1009871" y="945755"/>
            <a:ext cx="912116" cy="700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8" idx="6"/>
            <a:endCxn id="139" idx="0"/>
          </p:cNvCxnSpPr>
          <p:nvPr/>
        </p:nvCxnSpPr>
        <p:spPr>
          <a:xfrm>
            <a:off x="1691680" y="689523"/>
            <a:ext cx="357179" cy="198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1403648" y="542333"/>
            <a:ext cx="288032" cy="29437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ひし形 33"/>
          <p:cNvSpPr/>
          <p:nvPr/>
        </p:nvSpPr>
        <p:spPr>
          <a:xfrm>
            <a:off x="727669" y="780820"/>
            <a:ext cx="282202" cy="329869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>
            <a:stCxn id="66" idx="0"/>
            <a:endCxn id="58" idx="4"/>
          </p:cNvCxnSpPr>
          <p:nvPr/>
        </p:nvCxnSpPr>
        <p:spPr>
          <a:xfrm flipH="1" flipV="1">
            <a:off x="2765923" y="479845"/>
            <a:ext cx="11707" cy="3743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66" idx="3"/>
            <a:endCxn id="60" idx="1"/>
          </p:cNvCxnSpPr>
          <p:nvPr/>
        </p:nvCxnSpPr>
        <p:spPr>
          <a:xfrm flipV="1">
            <a:off x="2918731" y="982464"/>
            <a:ext cx="247398" cy="36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8" idx="6"/>
            <a:endCxn id="60" idx="0"/>
          </p:cNvCxnSpPr>
          <p:nvPr/>
        </p:nvCxnSpPr>
        <p:spPr>
          <a:xfrm>
            <a:off x="2909939" y="332656"/>
            <a:ext cx="383062" cy="521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>
          <a:xfrm>
            <a:off x="2621907" y="185466"/>
            <a:ext cx="288032" cy="29437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3166129" y="854238"/>
            <a:ext cx="253743" cy="2564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ひし形 65"/>
          <p:cNvSpPr/>
          <p:nvPr/>
        </p:nvSpPr>
        <p:spPr>
          <a:xfrm>
            <a:off x="2636529" y="854238"/>
            <a:ext cx="282202" cy="329869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0" name="直線コネクタ 69"/>
          <p:cNvCxnSpPr>
            <a:stCxn id="71" idx="4"/>
            <a:endCxn id="142" idx="0"/>
          </p:cNvCxnSpPr>
          <p:nvPr/>
        </p:nvCxnSpPr>
        <p:spPr>
          <a:xfrm>
            <a:off x="5071305" y="580012"/>
            <a:ext cx="0" cy="274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/楕円 70"/>
          <p:cNvSpPr/>
          <p:nvPr/>
        </p:nvSpPr>
        <p:spPr>
          <a:xfrm>
            <a:off x="4927289" y="285633"/>
            <a:ext cx="288032" cy="2943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1921987" y="887581"/>
            <a:ext cx="253743" cy="2564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4944433" y="854237"/>
            <a:ext cx="253743" cy="2564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3" name="直線コネクタ 142"/>
          <p:cNvCxnSpPr>
            <a:stCxn id="149" idx="1"/>
            <a:endCxn id="60" idx="0"/>
          </p:cNvCxnSpPr>
          <p:nvPr/>
        </p:nvCxnSpPr>
        <p:spPr>
          <a:xfrm flipH="1">
            <a:off x="3293001" y="285633"/>
            <a:ext cx="152401" cy="5686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>
            <a:stCxn id="149" idx="5"/>
            <a:endCxn id="182" idx="0"/>
          </p:cNvCxnSpPr>
          <p:nvPr/>
        </p:nvCxnSpPr>
        <p:spPr>
          <a:xfrm>
            <a:off x="3707904" y="285633"/>
            <a:ext cx="501429" cy="13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stCxn id="182" idx="3"/>
            <a:endCxn id="157" idx="4"/>
          </p:cNvCxnSpPr>
          <p:nvPr/>
        </p:nvCxnSpPr>
        <p:spPr>
          <a:xfrm>
            <a:off x="4209333" y="662257"/>
            <a:ext cx="17662" cy="2663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五角形 148"/>
          <p:cNvSpPr/>
          <p:nvPr/>
        </p:nvSpPr>
        <p:spPr>
          <a:xfrm>
            <a:off x="3445402" y="190517"/>
            <a:ext cx="262502" cy="249017"/>
          </a:xfrm>
          <a:prstGeom prst="pent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二等辺三角形 156"/>
          <p:cNvSpPr/>
          <p:nvPr/>
        </p:nvSpPr>
        <p:spPr>
          <a:xfrm flipV="1">
            <a:off x="3907534" y="928559"/>
            <a:ext cx="319461" cy="19365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9" name="直線コネクタ 158"/>
          <p:cNvCxnSpPr>
            <a:stCxn id="149" idx="4"/>
            <a:endCxn id="157" idx="3"/>
          </p:cNvCxnSpPr>
          <p:nvPr/>
        </p:nvCxnSpPr>
        <p:spPr>
          <a:xfrm>
            <a:off x="3657770" y="439533"/>
            <a:ext cx="409495" cy="489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stCxn id="60" idx="3"/>
            <a:endCxn id="157" idx="1"/>
          </p:cNvCxnSpPr>
          <p:nvPr/>
        </p:nvCxnSpPr>
        <p:spPr>
          <a:xfrm>
            <a:off x="3419872" y="982464"/>
            <a:ext cx="567527" cy="42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二等辺三角形 175"/>
          <p:cNvSpPr/>
          <p:nvPr/>
        </p:nvSpPr>
        <p:spPr>
          <a:xfrm>
            <a:off x="5760132" y="190517"/>
            <a:ext cx="252027" cy="253339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台形 176"/>
          <p:cNvSpPr/>
          <p:nvPr/>
        </p:nvSpPr>
        <p:spPr>
          <a:xfrm>
            <a:off x="6271510" y="426189"/>
            <a:ext cx="360040" cy="221372"/>
          </a:xfrm>
          <a:prstGeom prst="trapezoi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六角形 180"/>
          <p:cNvSpPr/>
          <p:nvPr/>
        </p:nvSpPr>
        <p:spPr>
          <a:xfrm>
            <a:off x="720199" y="248489"/>
            <a:ext cx="328611" cy="272920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二等辺三角形 181"/>
          <p:cNvSpPr/>
          <p:nvPr/>
        </p:nvSpPr>
        <p:spPr>
          <a:xfrm>
            <a:off x="4067265" y="416576"/>
            <a:ext cx="284135" cy="24568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直角三角形 184"/>
          <p:cNvSpPr/>
          <p:nvPr/>
        </p:nvSpPr>
        <p:spPr>
          <a:xfrm>
            <a:off x="5437695" y="794928"/>
            <a:ext cx="288032" cy="329139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6" name="直線コネクタ 185"/>
          <p:cNvCxnSpPr>
            <a:stCxn id="176" idx="5"/>
            <a:endCxn id="177" idx="0"/>
          </p:cNvCxnSpPr>
          <p:nvPr/>
        </p:nvCxnSpPr>
        <p:spPr>
          <a:xfrm>
            <a:off x="5949152" y="317187"/>
            <a:ext cx="502378" cy="109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>
            <a:stCxn id="197" idx="0"/>
            <a:endCxn id="177" idx="2"/>
          </p:cNvCxnSpPr>
          <p:nvPr/>
        </p:nvCxnSpPr>
        <p:spPr>
          <a:xfrm flipH="1" flipV="1">
            <a:off x="6451530" y="647561"/>
            <a:ext cx="118834" cy="177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>
            <a:stCxn id="185" idx="4"/>
            <a:endCxn id="197" idx="4"/>
          </p:cNvCxnSpPr>
          <p:nvPr/>
        </p:nvCxnSpPr>
        <p:spPr>
          <a:xfrm flipV="1">
            <a:off x="5725727" y="1093593"/>
            <a:ext cx="606970" cy="30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71" idx="6"/>
            <a:endCxn id="176" idx="1"/>
          </p:cNvCxnSpPr>
          <p:nvPr/>
        </p:nvCxnSpPr>
        <p:spPr>
          <a:xfrm flipV="1">
            <a:off x="5215321" y="317187"/>
            <a:ext cx="607818" cy="115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直角三角形 196"/>
          <p:cNvSpPr/>
          <p:nvPr/>
        </p:nvSpPr>
        <p:spPr>
          <a:xfrm flipH="1">
            <a:off x="6332697" y="825400"/>
            <a:ext cx="237667" cy="26819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1" name="直線コネクタ 220"/>
          <p:cNvCxnSpPr>
            <a:stCxn id="185" idx="5"/>
            <a:endCxn id="177" idx="1"/>
          </p:cNvCxnSpPr>
          <p:nvPr/>
        </p:nvCxnSpPr>
        <p:spPr>
          <a:xfrm flipV="1">
            <a:off x="5581711" y="536875"/>
            <a:ext cx="717471" cy="422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>
            <a:stCxn id="176" idx="3"/>
            <a:endCxn id="197" idx="5"/>
          </p:cNvCxnSpPr>
          <p:nvPr/>
        </p:nvCxnSpPr>
        <p:spPr>
          <a:xfrm>
            <a:off x="5886146" y="443856"/>
            <a:ext cx="565384" cy="5156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>
            <a:endCxn id="176" idx="2"/>
          </p:cNvCxnSpPr>
          <p:nvPr/>
        </p:nvCxnSpPr>
        <p:spPr>
          <a:xfrm flipV="1">
            <a:off x="5519230" y="443856"/>
            <a:ext cx="240902" cy="392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05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2" grpId="0" animBg="1"/>
      <p:bldP spid="93" grpId="0" animBg="1"/>
      <p:bldP spid="81" grpId="0" animBg="1"/>
      <p:bldP spid="3" grpId="0"/>
      <p:bldP spid="4" grpId="0" animBg="1"/>
      <p:bldP spid="5" grpId="0"/>
      <p:bldP spid="8" grpId="0" animBg="1"/>
      <p:bldP spid="34" grpId="0" animBg="1"/>
      <p:bldP spid="58" grpId="0" animBg="1"/>
      <p:bldP spid="60" grpId="0" animBg="1"/>
      <p:bldP spid="66" grpId="0" animBg="1"/>
      <p:bldP spid="71" grpId="0" animBg="1"/>
      <p:bldP spid="139" grpId="0" animBg="1"/>
      <p:bldP spid="142" grpId="0" animBg="1"/>
      <p:bldP spid="149" grpId="0" animBg="1"/>
      <p:bldP spid="157" grpId="0" animBg="1"/>
      <p:bldP spid="176" grpId="0" animBg="1"/>
      <p:bldP spid="177" grpId="0" animBg="1"/>
      <p:bldP spid="181" grpId="0" animBg="1"/>
      <p:bldP spid="182" grpId="0" animBg="1"/>
      <p:bldP spid="185" grpId="0" animBg="1"/>
      <p:bldP spid="1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テキスト ボックス 219"/>
          <p:cNvSpPr txBox="1"/>
          <p:nvPr/>
        </p:nvSpPr>
        <p:spPr>
          <a:xfrm>
            <a:off x="6123094" y="37238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22</a:t>
            </a:r>
            <a:endParaRPr kumimoji="1" lang="ja-JP" altLang="en-US" dirty="0"/>
          </a:p>
        </p:txBody>
      </p:sp>
      <p:cxnSp>
        <p:nvCxnSpPr>
          <p:cNvPr id="186" name="直線コネクタ 185"/>
          <p:cNvCxnSpPr>
            <a:stCxn id="177" idx="5"/>
            <a:endCxn id="182" idx="1"/>
          </p:cNvCxnSpPr>
          <p:nvPr/>
        </p:nvCxnSpPr>
        <p:spPr>
          <a:xfrm>
            <a:off x="3671209" y="3920126"/>
            <a:ext cx="1217341" cy="18893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>
            <a:stCxn id="182" idx="2"/>
            <a:endCxn id="179" idx="6"/>
          </p:cNvCxnSpPr>
          <p:nvPr/>
        </p:nvCxnSpPr>
        <p:spPr>
          <a:xfrm flipH="1">
            <a:off x="3945394" y="5971101"/>
            <a:ext cx="876201" cy="3257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>
            <a:stCxn id="179" idx="1"/>
            <a:endCxn id="183" idx="4"/>
          </p:cNvCxnSpPr>
          <p:nvPr/>
        </p:nvCxnSpPr>
        <p:spPr>
          <a:xfrm flipH="1" flipV="1">
            <a:off x="2836206" y="5460415"/>
            <a:ext cx="718943" cy="6748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76" idx="2"/>
            <a:endCxn id="181" idx="6"/>
          </p:cNvCxnSpPr>
          <p:nvPr/>
        </p:nvCxnSpPr>
        <p:spPr>
          <a:xfrm flipH="1" flipV="1">
            <a:off x="5278795" y="4502222"/>
            <a:ext cx="1296950" cy="752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/>
          <p:cNvCxnSpPr>
            <a:stCxn id="178" idx="2"/>
            <a:endCxn id="179" idx="5"/>
          </p:cNvCxnSpPr>
          <p:nvPr/>
        </p:nvCxnSpPr>
        <p:spPr>
          <a:xfrm flipH="1" flipV="1">
            <a:off x="3878439" y="6458514"/>
            <a:ext cx="2876679" cy="911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>
            <a:stCxn id="181" idx="3"/>
            <a:endCxn id="179" idx="7"/>
          </p:cNvCxnSpPr>
          <p:nvPr/>
        </p:nvCxnSpPr>
        <p:spPr>
          <a:xfrm flipH="1">
            <a:off x="3878439" y="4663867"/>
            <a:ext cx="1010111" cy="14713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>
            <a:stCxn id="181" idx="5"/>
            <a:endCxn id="178" idx="1"/>
          </p:cNvCxnSpPr>
          <p:nvPr/>
        </p:nvCxnSpPr>
        <p:spPr>
          <a:xfrm>
            <a:off x="5211840" y="4663867"/>
            <a:ext cx="1610233" cy="1724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184" idx="0"/>
            <a:endCxn id="185" idx="4"/>
          </p:cNvCxnSpPr>
          <p:nvPr/>
        </p:nvCxnSpPr>
        <p:spPr>
          <a:xfrm flipH="1" flipV="1">
            <a:off x="7810042" y="3816832"/>
            <a:ext cx="302153" cy="2458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>
            <a:stCxn id="184" idx="6"/>
            <a:endCxn id="180" idx="4"/>
          </p:cNvCxnSpPr>
          <p:nvPr/>
        </p:nvCxnSpPr>
        <p:spPr>
          <a:xfrm flipV="1">
            <a:off x="8340795" y="4686888"/>
            <a:ext cx="660570" cy="18172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>
            <a:stCxn id="177" idx="2"/>
            <a:endCxn id="183" idx="0"/>
          </p:cNvCxnSpPr>
          <p:nvPr/>
        </p:nvCxnSpPr>
        <p:spPr>
          <a:xfrm flipH="1">
            <a:off x="2836206" y="3758481"/>
            <a:ext cx="444758" cy="12447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>
            <a:stCxn id="177" idx="3"/>
            <a:endCxn id="179" idx="0"/>
          </p:cNvCxnSpPr>
          <p:nvPr/>
        </p:nvCxnSpPr>
        <p:spPr>
          <a:xfrm>
            <a:off x="3347919" y="3920126"/>
            <a:ext cx="368875" cy="21481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>
            <a:stCxn id="176" idx="7"/>
            <a:endCxn id="185" idx="3"/>
          </p:cNvCxnSpPr>
          <p:nvPr/>
        </p:nvCxnSpPr>
        <p:spPr>
          <a:xfrm flipV="1">
            <a:off x="6965990" y="3749877"/>
            <a:ext cx="682407" cy="6659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176" idx="5"/>
            <a:endCxn id="184" idx="1"/>
          </p:cNvCxnSpPr>
          <p:nvPr/>
        </p:nvCxnSpPr>
        <p:spPr>
          <a:xfrm>
            <a:off x="6965990" y="4739080"/>
            <a:ext cx="984560" cy="16033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>
            <a:stCxn id="176" idx="4"/>
            <a:endCxn id="178" idx="0"/>
          </p:cNvCxnSpPr>
          <p:nvPr/>
        </p:nvCxnSpPr>
        <p:spPr>
          <a:xfrm>
            <a:off x="6804345" y="4806035"/>
            <a:ext cx="179373" cy="1515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>
            <a:stCxn id="182" idx="0"/>
            <a:endCxn id="181" idx="4"/>
          </p:cNvCxnSpPr>
          <p:nvPr/>
        </p:nvCxnSpPr>
        <p:spPr>
          <a:xfrm flipV="1">
            <a:off x="5050195" y="4730822"/>
            <a:ext cx="0" cy="10116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>
            <a:stCxn id="180" idx="2"/>
            <a:endCxn id="177" idx="6"/>
          </p:cNvCxnSpPr>
          <p:nvPr/>
        </p:nvCxnSpPr>
        <p:spPr>
          <a:xfrm flipH="1" flipV="1">
            <a:off x="3738164" y="3758481"/>
            <a:ext cx="5034601" cy="6998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 flipH="1" flipV="1">
            <a:off x="737945" y="290058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線コネクタ 285"/>
          <p:cNvCxnSpPr/>
          <p:nvPr/>
        </p:nvCxnSpPr>
        <p:spPr>
          <a:xfrm flipH="1" flipV="1">
            <a:off x="1120028" y="650098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/>
          <p:cNvCxnSpPr/>
          <p:nvPr/>
        </p:nvCxnSpPr>
        <p:spPr>
          <a:xfrm flipH="1" flipV="1">
            <a:off x="1579332" y="997338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コネクタ 303"/>
          <p:cNvCxnSpPr/>
          <p:nvPr/>
        </p:nvCxnSpPr>
        <p:spPr>
          <a:xfrm flipH="1" flipV="1">
            <a:off x="1939372" y="1364722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コネクタ 309"/>
          <p:cNvCxnSpPr/>
          <p:nvPr/>
        </p:nvCxnSpPr>
        <p:spPr>
          <a:xfrm flipH="1" flipV="1">
            <a:off x="2308701" y="1734054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/>
          <p:cNvCxnSpPr/>
          <p:nvPr/>
        </p:nvCxnSpPr>
        <p:spPr>
          <a:xfrm flipH="1" flipV="1">
            <a:off x="2760587" y="258674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/>
          <p:cNvCxnSpPr/>
          <p:nvPr/>
        </p:nvCxnSpPr>
        <p:spPr>
          <a:xfrm flipH="1" flipV="1">
            <a:off x="3042201" y="628006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 flipH="1" flipV="1">
            <a:off x="3850870" y="1331693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/>
          <p:cNvCxnSpPr/>
          <p:nvPr/>
        </p:nvCxnSpPr>
        <p:spPr>
          <a:xfrm flipH="1" flipV="1">
            <a:off x="4310569" y="239476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/>
          <p:cNvCxnSpPr/>
          <p:nvPr/>
        </p:nvCxnSpPr>
        <p:spPr>
          <a:xfrm flipH="1" flipV="1">
            <a:off x="4606145" y="581252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コネクタ 333"/>
          <p:cNvCxnSpPr/>
          <p:nvPr/>
        </p:nvCxnSpPr>
        <p:spPr>
          <a:xfrm flipH="1" flipV="1">
            <a:off x="3506155" y="945033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コネクタ 336"/>
          <p:cNvCxnSpPr/>
          <p:nvPr/>
        </p:nvCxnSpPr>
        <p:spPr>
          <a:xfrm flipH="1" flipV="1">
            <a:off x="3812140" y="1640044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コネクタ 339"/>
          <p:cNvCxnSpPr/>
          <p:nvPr/>
        </p:nvCxnSpPr>
        <p:spPr>
          <a:xfrm flipH="1" flipV="1">
            <a:off x="5015094" y="930306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 flipH="1" flipV="1">
            <a:off x="5429406" y="1312438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 flipH="1" flipV="1">
            <a:off x="5852978" y="1654295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 flipH="1" flipV="1">
            <a:off x="6644052" y="879743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/>
          <p:cNvCxnSpPr/>
          <p:nvPr/>
        </p:nvCxnSpPr>
        <p:spPr>
          <a:xfrm flipH="1" flipV="1">
            <a:off x="6333751" y="436507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コネクタ 391"/>
          <p:cNvCxnSpPr/>
          <p:nvPr/>
        </p:nvCxnSpPr>
        <p:spPr>
          <a:xfrm flipH="1" flipV="1">
            <a:off x="6881116" y="1300208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コネクタ 394"/>
          <p:cNvCxnSpPr/>
          <p:nvPr/>
        </p:nvCxnSpPr>
        <p:spPr>
          <a:xfrm flipH="1" flipV="1">
            <a:off x="7271112" y="1643651"/>
            <a:ext cx="288955" cy="19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コネクタ 402"/>
          <p:cNvCxnSpPr>
            <a:stCxn id="177" idx="7"/>
            <a:endCxn id="185" idx="2"/>
          </p:cNvCxnSpPr>
          <p:nvPr/>
        </p:nvCxnSpPr>
        <p:spPr>
          <a:xfrm flipV="1">
            <a:off x="3671209" y="3588232"/>
            <a:ext cx="3910233" cy="86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コネクタ 403"/>
          <p:cNvCxnSpPr>
            <a:stCxn id="180" idx="1"/>
            <a:endCxn id="185" idx="5"/>
          </p:cNvCxnSpPr>
          <p:nvPr/>
        </p:nvCxnSpPr>
        <p:spPr>
          <a:xfrm flipH="1" flipV="1">
            <a:off x="7971687" y="3749877"/>
            <a:ext cx="868033" cy="5467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179" idx="0"/>
            <a:endCxn id="177" idx="3"/>
          </p:cNvCxnSpPr>
          <p:nvPr/>
        </p:nvCxnSpPr>
        <p:spPr>
          <a:xfrm flipH="1" flipV="1">
            <a:off x="3347919" y="3920126"/>
            <a:ext cx="368875" cy="21481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>
            <a:stCxn id="201" idx="1"/>
            <a:endCxn id="177" idx="6"/>
          </p:cNvCxnSpPr>
          <p:nvPr/>
        </p:nvCxnSpPr>
        <p:spPr>
          <a:xfrm flipH="1" flipV="1">
            <a:off x="3738164" y="3758481"/>
            <a:ext cx="5044012" cy="6998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>
            <a:stCxn id="179" idx="7"/>
            <a:endCxn id="181" idx="3"/>
          </p:cNvCxnSpPr>
          <p:nvPr/>
        </p:nvCxnSpPr>
        <p:spPr>
          <a:xfrm flipV="1">
            <a:off x="3878439" y="4663867"/>
            <a:ext cx="1010111" cy="14713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/>
          <p:cNvCxnSpPr>
            <a:stCxn id="176" idx="2"/>
            <a:endCxn id="181" idx="6"/>
          </p:cNvCxnSpPr>
          <p:nvPr/>
        </p:nvCxnSpPr>
        <p:spPr>
          <a:xfrm flipH="1" flipV="1">
            <a:off x="5278795" y="4502222"/>
            <a:ext cx="1296950" cy="7521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>
            <a:stCxn id="176" idx="6"/>
            <a:endCxn id="180" idx="3"/>
          </p:cNvCxnSpPr>
          <p:nvPr/>
        </p:nvCxnSpPr>
        <p:spPr>
          <a:xfrm>
            <a:off x="7032945" y="4577435"/>
            <a:ext cx="1806775" cy="424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>
            <a:stCxn id="179" idx="6"/>
            <a:endCxn id="182" idx="2"/>
          </p:cNvCxnSpPr>
          <p:nvPr/>
        </p:nvCxnSpPr>
        <p:spPr>
          <a:xfrm flipV="1">
            <a:off x="3945394" y="5971101"/>
            <a:ext cx="876201" cy="325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>
            <a:stCxn id="182" idx="0"/>
            <a:endCxn id="181" idx="4"/>
          </p:cNvCxnSpPr>
          <p:nvPr/>
        </p:nvCxnSpPr>
        <p:spPr>
          <a:xfrm flipV="1">
            <a:off x="5050195" y="4730822"/>
            <a:ext cx="0" cy="101167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/>
          <p:cNvCxnSpPr>
            <a:stCxn id="181" idx="5"/>
            <a:endCxn id="178" idx="1"/>
          </p:cNvCxnSpPr>
          <p:nvPr/>
        </p:nvCxnSpPr>
        <p:spPr>
          <a:xfrm>
            <a:off x="5211840" y="4663867"/>
            <a:ext cx="1610233" cy="17241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>
            <a:stCxn id="178" idx="0"/>
            <a:endCxn id="176" idx="4"/>
          </p:cNvCxnSpPr>
          <p:nvPr/>
        </p:nvCxnSpPr>
        <p:spPr>
          <a:xfrm flipH="1" flipV="1">
            <a:off x="6804345" y="4806035"/>
            <a:ext cx="179373" cy="151504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>
            <a:stCxn id="176" idx="5"/>
            <a:endCxn id="184" idx="1"/>
          </p:cNvCxnSpPr>
          <p:nvPr/>
        </p:nvCxnSpPr>
        <p:spPr>
          <a:xfrm>
            <a:off x="6965990" y="4739080"/>
            <a:ext cx="984560" cy="160336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>
            <a:stCxn id="184" idx="6"/>
            <a:endCxn id="180" idx="4"/>
          </p:cNvCxnSpPr>
          <p:nvPr/>
        </p:nvCxnSpPr>
        <p:spPr>
          <a:xfrm flipV="1">
            <a:off x="8340795" y="4686888"/>
            <a:ext cx="660570" cy="181720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/>
          <p:cNvCxnSpPr>
            <a:stCxn id="183" idx="4"/>
            <a:endCxn id="179" idx="1"/>
          </p:cNvCxnSpPr>
          <p:nvPr/>
        </p:nvCxnSpPr>
        <p:spPr>
          <a:xfrm>
            <a:off x="2836206" y="5460415"/>
            <a:ext cx="718943" cy="674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>
            <a:stCxn id="183" idx="0"/>
            <a:endCxn id="177" idx="2"/>
          </p:cNvCxnSpPr>
          <p:nvPr/>
        </p:nvCxnSpPr>
        <p:spPr>
          <a:xfrm flipV="1">
            <a:off x="2836206" y="3758481"/>
            <a:ext cx="444758" cy="12447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直線コネクタ 369"/>
          <p:cNvCxnSpPr/>
          <p:nvPr/>
        </p:nvCxnSpPr>
        <p:spPr>
          <a:xfrm flipH="1" flipV="1">
            <a:off x="732145" y="296885"/>
            <a:ext cx="288955" cy="19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直線コネクタ 370"/>
          <p:cNvCxnSpPr/>
          <p:nvPr/>
        </p:nvCxnSpPr>
        <p:spPr>
          <a:xfrm flipH="1" flipV="1">
            <a:off x="6325003" y="445282"/>
            <a:ext cx="288955" cy="19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/>
          <p:cNvCxnSpPr>
            <a:stCxn id="288" idx="1"/>
            <a:endCxn id="287" idx="3"/>
          </p:cNvCxnSpPr>
          <p:nvPr/>
        </p:nvCxnSpPr>
        <p:spPr>
          <a:xfrm flipH="1">
            <a:off x="1129270" y="652046"/>
            <a:ext cx="28276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コネクタ 372"/>
          <p:cNvCxnSpPr/>
          <p:nvPr/>
        </p:nvCxnSpPr>
        <p:spPr>
          <a:xfrm flipH="1" flipV="1">
            <a:off x="2319484" y="1736002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コネクタ 373"/>
          <p:cNvCxnSpPr/>
          <p:nvPr/>
        </p:nvCxnSpPr>
        <p:spPr>
          <a:xfrm flipH="1" flipV="1">
            <a:off x="3052596" y="635216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コネクタ 374"/>
          <p:cNvCxnSpPr/>
          <p:nvPr/>
        </p:nvCxnSpPr>
        <p:spPr>
          <a:xfrm flipH="1" flipV="1">
            <a:off x="3826936" y="1316101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コネクタ 375"/>
          <p:cNvCxnSpPr/>
          <p:nvPr/>
        </p:nvCxnSpPr>
        <p:spPr>
          <a:xfrm flipH="1" flipV="1">
            <a:off x="4344475" y="241424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コネクタ 376"/>
          <p:cNvCxnSpPr/>
          <p:nvPr/>
        </p:nvCxnSpPr>
        <p:spPr>
          <a:xfrm flipH="1" flipV="1">
            <a:off x="4629608" y="583745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コネクタ 377"/>
          <p:cNvCxnSpPr/>
          <p:nvPr/>
        </p:nvCxnSpPr>
        <p:spPr>
          <a:xfrm flipH="1" flipV="1">
            <a:off x="4991792" y="932254"/>
            <a:ext cx="288955" cy="19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コネクタ 378"/>
          <p:cNvCxnSpPr/>
          <p:nvPr/>
        </p:nvCxnSpPr>
        <p:spPr>
          <a:xfrm flipH="1" flipV="1">
            <a:off x="5451529" y="1310490"/>
            <a:ext cx="288955" cy="19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/>
          <p:cNvCxnSpPr/>
          <p:nvPr/>
        </p:nvCxnSpPr>
        <p:spPr>
          <a:xfrm flipH="1" flipV="1">
            <a:off x="3492039" y="945033"/>
            <a:ext cx="288955" cy="194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コネクタ 380"/>
          <p:cNvCxnSpPr/>
          <p:nvPr/>
        </p:nvCxnSpPr>
        <p:spPr>
          <a:xfrm flipH="1" flipV="1">
            <a:off x="3812139" y="1636213"/>
            <a:ext cx="288955" cy="194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コネクタ 381"/>
          <p:cNvCxnSpPr/>
          <p:nvPr/>
        </p:nvCxnSpPr>
        <p:spPr>
          <a:xfrm flipH="1" flipV="1">
            <a:off x="6622706" y="881839"/>
            <a:ext cx="288955" cy="19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コネクタ 398"/>
          <p:cNvCxnSpPr/>
          <p:nvPr/>
        </p:nvCxnSpPr>
        <p:spPr>
          <a:xfrm flipH="1" flipV="1">
            <a:off x="6859770" y="1302304"/>
            <a:ext cx="288955" cy="19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コネクタ 399"/>
          <p:cNvCxnSpPr/>
          <p:nvPr/>
        </p:nvCxnSpPr>
        <p:spPr>
          <a:xfrm flipH="1" flipV="1">
            <a:off x="7277822" y="1637966"/>
            <a:ext cx="288955" cy="19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stCxn id="177" idx="7"/>
            <a:endCxn id="185" idx="2"/>
          </p:cNvCxnSpPr>
          <p:nvPr/>
        </p:nvCxnSpPr>
        <p:spPr>
          <a:xfrm flipV="1">
            <a:off x="3671209" y="3588232"/>
            <a:ext cx="3910233" cy="86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>
            <a:stCxn id="185" idx="5"/>
            <a:endCxn id="180" idx="1"/>
          </p:cNvCxnSpPr>
          <p:nvPr/>
        </p:nvCxnSpPr>
        <p:spPr>
          <a:xfrm>
            <a:off x="7971687" y="3749877"/>
            <a:ext cx="868033" cy="5467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186033" y="1850177"/>
            <a:ext cx="88153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17837" y="258674"/>
            <a:ext cx="0" cy="217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939439" y="282461"/>
            <a:ext cx="6463" cy="224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3130" y="179666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" y="1796665"/>
                <a:ext cx="3658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7978771" y="1830265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771" y="1830265"/>
                <a:ext cx="49404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円/楕円 175"/>
          <p:cNvSpPr/>
          <p:nvPr/>
        </p:nvSpPr>
        <p:spPr>
          <a:xfrm>
            <a:off x="6575745" y="434883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77" name="円/楕円 176"/>
          <p:cNvSpPr/>
          <p:nvPr/>
        </p:nvSpPr>
        <p:spPr>
          <a:xfrm>
            <a:off x="3280964" y="352988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78" name="円/楕円 177"/>
          <p:cNvSpPr/>
          <p:nvPr/>
        </p:nvSpPr>
        <p:spPr>
          <a:xfrm>
            <a:off x="6755118" y="632107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79" name="円/楕円 178"/>
          <p:cNvSpPr/>
          <p:nvPr/>
        </p:nvSpPr>
        <p:spPr>
          <a:xfrm>
            <a:off x="3488194" y="606826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80" name="円/楕円 179"/>
          <p:cNvSpPr/>
          <p:nvPr/>
        </p:nvSpPr>
        <p:spPr>
          <a:xfrm>
            <a:off x="8772765" y="422968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1" name="円/楕円 180"/>
          <p:cNvSpPr/>
          <p:nvPr/>
        </p:nvSpPr>
        <p:spPr>
          <a:xfrm>
            <a:off x="4821595" y="427362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82" name="円/楕円 181"/>
          <p:cNvSpPr/>
          <p:nvPr/>
        </p:nvSpPr>
        <p:spPr>
          <a:xfrm>
            <a:off x="4821595" y="57425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83" name="円/楕円 182"/>
          <p:cNvSpPr/>
          <p:nvPr/>
        </p:nvSpPr>
        <p:spPr>
          <a:xfrm>
            <a:off x="2607606" y="500321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84" name="円/楕円 183"/>
          <p:cNvSpPr/>
          <p:nvPr/>
        </p:nvSpPr>
        <p:spPr>
          <a:xfrm>
            <a:off x="7883595" y="627549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85" name="円/楕円 184"/>
          <p:cNvSpPr/>
          <p:nvPr/>
        </p:nvSpPr>
        <p:spPr>
          <a:xfrm>
            <a:off x="7581442" y="33596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8782176" y="4273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10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16909" y="4298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2989887" y="52950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636609" y="4863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4206949" y="4277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289356" y="55310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335597" y="60498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5050763" y="5327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5810463" y="61774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5859346" y="56264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5729268" y="45700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6445311" y="513440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435785" y="5179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7156350" y="3716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7955087" y="49826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8612158" y="59784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15</a:t>
            </a:r>
            <a:endParaRPr kumimoji="1" lang="ja-JP" altLang="en-US" dirty="0"/>
          </a:p>
        </p:txBody>
      </p:sp>
      <p:cxnSp>
        <p:nvCxnSpPr>
          <p:cNvPr id="216" name="直線コネクタ 215"/>
          <p:cNvCxnSpPr>
            <a:stCxn id="180" idx="3"/>
            <a:endCxn id="176" idx="6"/>
          </p:cNvCxnSpPr>
          <p:nvPr/>
        </p:nvCxnSpPr>
        <p:spPr>
          <a:xfrm flipH="1" flipV="1">
            <a:off x="7032945" y="4577435"/>
            <a:ext cx="1806775" cy="4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テキスト ボックス 218"/>
          <p:cNvSpPr txBox="1"/>
          <p:nvPr/>
        </p:nvSpPr>
        <p:spPr>
          <a:xfrm>
            <a:off x="7588008" y="45509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490253" y="1073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1029954" y="1073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827584" y="467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8" name="テキスト ボックス 287"/>
          <p:cNvSpPr txBox="1"/>
          <p:nvPr/>
        </p:nvSpPr>
        <p:spPr>
          <a:xfrm>
            <a:off x="1412037" y="467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1331640" y="8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1871341" y="8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91680" y="11820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2231381" y="11820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311" name="テキスト ボックス 310"/>
          <p:cNvSpPr txBox="1"/>
          <p:nvPr/>
        </p:nvSpPr>
        <p:spPr>
          <a:xfrm>
            <a:off x="2061009" y="1551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2586355" y="1553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2512895" y="75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315" name="テキスト ボックス 314"/>
          <p:cNvSpPr txBox="1"/>
          <p:nvPr/>
        </p:nvSpPr>
        <p:spPr>
          <a:xfrm>
            <a:off x="3052596" y="75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323" name="テキスト ボックス 322"/>
          <p:cNvSpPr txBox="1"/>
          <p:nvPr/>
        </p:nvSpPr>
        <p:spPr>
          <a:xfrm>
            <a:off x="2794509" y="445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24" name="テキスト ボックス 323"/>
          <p:cNvSpPr txBox="1"/>
          <p:nvPr/>
        </p:nvSpPr>
        <p:spPr>
          <a:xfrm>
            <a:off x="3334210" y="445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326" name="テキスト ボックス 325"/>
          <p:cNvSpPr txBox="1"/>
          <p:nvPr/>
        </p:nvSpPr>
        <p:spPr>
          <a:xfrm>
            <a:off x="3586597" y="1136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27" name="テキスト ボックス 326"/>
          <p:cNvSpPr txBox="1"/>
          <p:nvPr/>
        </p:nvSpPr>
        <p:spPr>
          <a:xfrm>
            <a:off x="4126298" y="1136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29" name="テキスト ボックス 328"/>
          <p:cNvSpPr txBox="1"/>
          <p:nvPr/>
        </p:nvSpPr>
        <p:spPr>
          <a:xfrm>
            <a:off x="4062877" y="567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30" name="テキスト ボックス 329"/>
          <p:cNvSpPr txBox="1"/>
          <p:nvPr/>
        </p:nvSpPr>
        <p:spPr>
          <a:xfrm>
            <a:off x="4602578" y="567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332" name="テキスト ボックス 331"/>
          <p:cNvSpPr txBox="1"/>
          <p:nvPr/>
        </p:nvSpPr>
        <p:spPr>
          <a:xfrm>
            <a:off x="4358453" y="398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33" name="テキスト ボックス 332"/>
          <p:cNvSpPr txBox="1"/>
          <p:nvPr/>
        </p:nvSpPr>
        <p:spPr>
          <a:xfrm>
            <a:off x="4898154" y="398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3261774" y="76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3766258" y="76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38" name="テキスト ボックス 337"/>
          <p:cNvSpPr txBox="1"/>
          <p:nvPr/>
        </p:nvSpPr>
        <p:spPr>
          <a:xfrm>
            <a:off x="3580720" y="145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4062641" y="14772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41" name="テキスト ボックス 340"/>
          <p:cNvSpPr txBox="1"/>
          <p:nvPr/>
        </p:nvSpPr>
        <p:spPr>
          <a:xfrm>
            <a:off x="4767402" y="7475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5254212" y="7475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5181714" y="1129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5675919" y="1129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5605286" y="1471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6102286" y="1471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53" name="テキスト ボックス 352"/>
          <p:cNvSpPr txBox="1"/>
          <p:nvPr/>
        </p:nvSpPr>
        <p:spPr>
          <a:xfrm>
            <a:off x="6399671" y="697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54" name="テキスト ボックス 353"/>
          <p:cNvSpPr txBox="1"/>
          <p:nvPr/>
        </p:nvSpPr>
        <p:spPr>
          <a:xfrm>
            <a:off x="7010657" y="697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56" name="テキスト ボックス 355"/>
          <p:cNvSpPr txBox="1"/>
          <p:nvPr/>
        </p:nvSpPr>
        <p:spPr>
          <a:xfrm>
            <a:off x="6102331" y="2537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57" name="テキスト ボックス 356"/>
          <p:cNvSpPr txBox="1"/>
          <p:nvPr/>
        </p:nvSpPr>
        <p:spPr>
          <a:xfrm>
            <a:off x="6622706" y="27370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84" name="テキスト ボックス 383"/>
          <p:cNvSpPr txBox="1"/>
          <p:nvPr/>
        </p:nvSpPr>
        <p:spPr>
          <a:xfrm>
            <a:off x="5089" y="4096299"/>
            <a:ext cx="246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赤：最短（ステップ数）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390" name="テキスト ボックス 389"/>
          <p:cNvSpPr txBox="1"/>
          <p:nvPr/>
        </p:nvSpPr>
        <p:spPr>
          <a:xfrm>
            <a:off x="5119090" y="3248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391" name="テキスト ボックス 390"/>
          <p:cNvSpPr txBox="1"/>
          <p:nvPr/>
        </p:nvSpPr>
        <p:spPr>
          <a:xfrm>
            <a:off x="8340795" y="37224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393" name="テキスト ボックス 392"/>
          <p:cNvSpPr txBox="1"/>
          <p:nvPr/>
        </p:nvSpPr>
        <p:spPr>
          <a:xfrm>
            <a:off x="6636735" y="1117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94" name="テキスト ボックス 393"/>
          <p:cNvSpPr txBox="1"/>
          <p:nvPr/>
        </p:nvSpPr>
        <p:spPr>
          <a:xfrm>
            <a:off x="7247721" y="1117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96" name="テキスト ボックス 395"/>
          <p:cNvSpPr txBox="1"/>
          <p:nvPr/>
        </p:nvSpPr>
        <p:spPr>
          <a:xfrm>
            <a:off x="7039692" y="14609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97" name="テキスト ボックス 396"/>
          <p:cNvSpPr txBox="1"/>
          <p:nvPr/>
        </p:nvSpPr>
        <p:spPr>
          <a:xfrm>
            <a:off x="7560067" y="14808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641280" y="4863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2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6120112" y="37295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22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335166" y="6044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8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050332" y="5322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9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863567" y="56322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12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6445073" y="51379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13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7435350" y="5181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14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8611727" y="59731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15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4289356" y="55270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B050"/>
                </a:solidFill>
              </a:rPr>
              <a:t>3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728604" y="45757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B050"/>
                </a:solidFill>
              </a:rPr>
              <a:t>11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586477" y="45599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B050"/>
                </a:solidFill>
              </a:rPr>
              <a:t>12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2607606" y="43111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24</a:t>
            </a:r>
            <a:endParaRPr kumimoji="1" lang="ja-JP" altLang="en-US" b="1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2975631" y="52950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16</a:t>
            </a:r>
            <a:endParaRPr kumimoji="1" lang="ja-JP" altLang="en-US" b="1" dirty="0"/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5104834" y="3248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27</a:t>
            </a:r>
            <a:endParaRPr kumimoji="1" lang="ja-JP" altLang="en-US" b="1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8340795" y="37295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29</a:t>
            </a:r>
            <a:endParaRPr kumimoji="1"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790271" y="192327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2362695" y="2167694"/>
            <a:ext cx="3120705" cy="5091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319484" y="1592742"/>
            <a:ext cx="0" cy="83173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342" idx="2"/>
          </p:cNvCxnSpPr>
          <p:nvPr/>
        </p:nvCxnSpPr>
        <p:spPr>
          <a:xfrm>
            <a:off x="5463564" y="1116920"/>
            <a:ext cx="19836" cy="135644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249060" y="1738495"/>
            <a:ext cx="0" cy="118644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331606" y="456279"/>
            <a:ext cx="5153" cy="246866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17837" y="2708920"/>
            <a:ext cx="3940382" cy="1697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7936332" y="712118"/>
            <a:ext cx="14218" cy="1998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>
            <a:stCxn id="345" idx="1"/>
          </p:cNvCxnSpPr>
          <p:nvPr/>
        </p:nvCxnSpPr>
        <p:spPr>
          <a:xfrm flipH="1">
            <a:off x="5672916" y="1314386"/>
            <a:ext cx="3003" cy="13945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>
            <a:off x="5687036" y="2459997"/>
            <a:ext cx="2277634" cy="339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089" y="4605980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002060"/>
                </a:solidFill>
              </a:rPr>
              <a:t>紫：最速（所要時間</a:t>
            </a:r>
            <a:r>
              <a:rPr lang="ja-JP" altLang="en-US" sz="2000" dirty="0" smtClean="0">
                <a:solidFill>
                  <a:srgbClr val="002060"/>
                </a:solidFill>
              </a:rPr>
              <a:t>）</a:t>
            </a:r>
            <a:endParaRPr lang="en-US" altLang="ja-JP" sz="2000" dirty="0">
              <a:solidFill>
                <a:srgbClr val="00206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89" y="5154841"/>
            <a:ext cx="260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B050"/>
                </a:solidFill>
              </a:rPr>
              <a:t>緑</a:t>
            </a:r>
            <a:r>
              <a:rPr lang="ja-JP" altLang="en-US" sz="2000" dirty="0">
                <a:solidFill>
                  <a:srgbClr val="00B050"/>
                </a:solidFill>
              </a:rPr>
              <a:t>：最先（最初に到着</a:t>
            </a:r>
            <a:r>
              <a:rPr lang="ja-JP" altLang="en-US" sz="2000" dirty="0" smtClean="0">
                <a:solidFill>
                  <a:srgbClr val="00B050"/>
                </a:solidFill>
              </a:rPr>
              <a:t>）</a:t>
            </a:r>
            <a:endParaRPr lang="en-US" altLang="ja-JP" sz="2000" dirty="0">
              <a:solidFill>
                <a:srgbClr val="00B05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89" y="5684055"/>
            <a:ext cx="260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黒</a:t>
            </a:r>
            <a:r>
              <a:rPr lang="ja-JP" altLang="en-US" sz="2000" dirty="0"/>
              <a:t>：最遅（最後に出発</a:t>
            </a:r>
            <a:r>
              <a:rPr lang="ja-JP" altLang="en-US" sz="2000" dirty="0" smtClean="0"/>
              <a:t>）</a:t>
            </a:r>
            <a:endParaRPr lang="en-US" altLang="ja-JP" sz="2000" dirty="0"/>
          </a:p>
        </p:txBody>
      </p:sp>
      <p:cxnSp>
        <p:nvCxnSpPr>
          <p:cNvPr id="133" name="直線コネクタ 132"/>
          <p:cNvCxnSpPr>
            <a:stCxn id="283" idx="3"/>
          </p:cNvCxnSpPr>
          <p:nvPr/>
        </p:nvCxnSpPr>
        <p:spPr>
          <a:xfrm>
            <a:off x="791939" y="292006"/>
            <a:ext cx="0" cy="29562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コネクタ 384"/>
          <p:cNvCxnSpPr>
            <a:stCxn id="357" idx="1"/>
          </p:cNvCxnSpPr>
          <p:nvPr/>
        </p:nvCxnSpPr>
        <p:spPr>
          <a:xfrm>
            <a:off x="6622706" y="458367"/>
            <a:ext cx="31719" cy="28500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>
            <a:off x="827584" y="3068960"/>
            <a:ext cx="5826841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77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/>
      <p:bldP spid="384" grpId="1"/>
      <p:bldP spid="384" grpId="2"/>
      <p:bldP spid="149" grpId="0"/>
      <p:bldP spid="149" grpId="1"/>
      <p:bldP spid="149" grpId="2"/>
      <p:bldP spid="150" grpId="0"/>
      <p:bldP spid="150" grpId="1"/>
      <p:bldP spid="150" grpId="2"/>
      <p:bldP spid="151" grpId="0"/>
      <p:bldP spid="151" grpId="1"/>
      <p:bldP spid="151" grpId="2"/>
      <p:bldP spid="152" grpId="0"/>
      <p:bldP spid="152" grpId="1"/>
      <p:bldP spid="152" grpId="2"/>
      <p:bldP spid="153" grpId="0"/>
      <p:bldP spid="153" grpId="1"/>
      <p:bldP spid="153" grpId="2"/>
      <p:bldP spid="154" grpId="0"/>
      <p:bldP spid="154" grpId="1"/>
      <p:bldP spid="154" grpId="2"/>
      <p:bldP spid="155" grpId="0"/>
      <p:bldP spid="155" grpId="1"/>
      <p:bldP spid="155" grpId="2"/>
      <p:bldP spid="156" grpId="0"/>
      <p:bldP spid="156" grpId="1"/>
      <p:bldP spid="156" grpId="2"/>
      <p:bldP spid="157" grpId="0"/>
      <p:bldP spid="157" grpId="1"/>
      <p:bldP spid="157" grpId="2"/>
      <p:bldP spid="158" grpId="0"/>
      <p:bldP spid="158" grpId="1"/>
      <p:bldP spid="158" grpId="2"/>
      <p:bldP spid="159" grpId="0"/>
      <p:bldP spid="159" grpId="1"/>
      <p:bldP spid="159" grpId="2"/>
      <p:bldP spid="166" grpId="0"/>
      <p:bldP spid="166" grpId="1"/>
      <p:bldP spid="166" grpId="2"/>
      <p:bldP spid="167" grpId="0"/>
      <p:bldP spid="167" grpId="1"/>
      <p:bldP spid="167" grpId="2"/>
      <p:bldP spid="168" grpId="0"/>
      <p:bldP spid="168" grpId="1"/>
      <p:bldP spid="168" grpId="2"/>
      <p:bldP spid="169" grpId="0"/>
      <p:bldP spid="169" grpId="1"/>
      <p:bldP spid="169" grpId="2"/>
      <p:bldP spid="13" grpId="0"/>
      <p:bldP spid="13" grpId="1"/>
      <p:bldP spid="13" grpId="2"/>
      <p:bldP spid="14" grpId="0"/>
      <p:bldP spid="14" grpId="1"/>
      <p:bldP spid="14" grpId="2"/>
      <p:bldP spid="17" grpId="0"/>
      <p:bldP spid="17" grpId="1"/>
      <p:bldP spid="17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87417" y="1276144"/>
            <a:ext cx="2685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赤：最短（ステップ数）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>
                <a:solidFill>
                  <a:srgbClr val="002060"/>
                </a:solidFill>
              </a:rPr>
              <a:t>紫：最速（所要時間）</a:t>
            </a:r>
            <a:endParaRPr lang="en-US" altLang="ja-JP" sz="2000" dirty="0" smtClean="0">
              <a:solidFill>
                <a:srgbClr val="002060"/>
              </a:solidFill>
            </a:endParaRPr>
          </a:p>
          <a:p>
            <a:r>
              <a:rPr lang="ja-JP" altLang="en-US" sz="2000" dirty="0" smtClean="0">
                <a:solidFill>
                  <a:srgbClr val="00B050"/>
                </a:solidFill>
              </a:rPr>
              <a:t>緑：最先（最初に到着）</a:t>
            </a:r>
            <a:endParaRPr lang="en-US" altLang="ja-JP" sz="2000" dirty="0" smtClean="0">
              <a:solidFill>
                <a:srgbClr val="00B050"/>
              </a:solidFill>
            </a:endParaRPr>
          </a:p>
          <a:p>
            <a:r>
              <a:rPr lang="ja-JP" altLang="en-US" sz="2000" dirty="0" smtClean="0"/>
              <a:t>黒：最遅（最後に出発）</a:t>
            </a:r>
            <a:endParaRPr lang="en-US" altLang="ja-JP" sz="2000" dirty="0" smtClean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5089" y="116632"/>
            <a:ext cx="9144000" cy="1152128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2800" dirty="0" smtClean="0"/>
              <a:t>時間的な視点から、経路を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種類考案した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経路に従って、</a:t>
            </a:r>
            <a:r>
              <a:rPr lang="ja-JP" altLang="en-US" sz="2800" dirty="0" smtClean="0"/>
              <a:t>媒介</a:t>
            </a:r>
            <a:r>
              <a:rPr lang="ja-JP" altLang="en-US" sz="2800" dirty="0"/>
              <a:t>中心性・近接</a:t>
            </a:r>
            <a:r>
              <a:rPr lang="ja-JP" altLang="en-US" sz="2800" dirty="0" smtClean="0"/>
              <a:t>中心性が計算される</a:t>
            </a:r>
            <a:endParaRPr lang="en-US" altLang="ja-JP" sz="2800" dirty="0" smtClean="0"/>
          </a:p>
          <a:p>
            <a:r>
              <a:rPr kumimoji="1" lang="ja-JP" altLang="en-US" sz="2800" dirty="0"/>
              <a:t>時間的</a:t>
            </a:r>
            <a:r>
              <a:rPr kumimoji="1" lang="ja-JP" altLang="en-US" sz="2800" dirty="0" smtClean="0"/>
              <a:t>な「視点」を伴う、</a:t>
            </a:r>
            <a:r>
              <a:rPr lang="ja-JP" altLang="en-US" sz="2800" dirty="0"/>
              <a:t>媒介中心性・近接</a:t>
            </a:r>
            <a:r>
              <a:rPr lang="ja-JP" altLang="en-US" sz="2800" dirty="0" smtClean="0"/>
              <a:t>中心性が計算される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8829" y="265314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次数中心性</a:t>
            </a:r>
            <a:r>
              <a:rPr lang="en-US" altLang="ja-JP" sz="2800" dirty="0" smtClean="0"/>
              <a:t>:1</a:t>
            </a:r>
            <a:r>
              <a:rPr lang="ja-JP" altLang="en-US" sz="2800" dirty="0" smtClean="0"/>
              <a:t>種類　媒介中心性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ja-JP" altLang="en-US" sz="2800" dirty="0" smtClean="0">
                <a:solidFill>
                  <a:srgbClr val="FF0000"/>
                </a:solidFill>
              </a:rPr>
              <a:t>種類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近接中心性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ja-JP" altLang="en-US" sz="2800" dirty="0" smtClean="0">
                <a:solidFill>
                  <a:srgbClr val="FF0000"/>
                </a:solidFill>
              </a:rPr>
              <a:t>種類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9770" y="465400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次数中心性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0070C0"/>
                </a:solidFill>
              </a:rPr>
              <a:t>2</a:t>
            </a:r>
            <a:r>
              <a:rPr lang="ja-JP" altLang="en-US" sz="2800" dirty="0" smtClean="0">
                <a:solidFill>
                  <a:srgbClr val="0070C0"/>
                </a:solidFill>
              </a:rPr>
              <a:t>種類</a:t>
            </a:r>
            <a:r>
              <a:rPr lang="ja-JP" altLang="en-US" sz="2800" dirty="0" smtClean="0"/>
              <a:t>　媒介中心性</a:t>
            </a:r>
            <a:r>
              <a:rPr lang="en-US" altLang="ja-JP" sz="2800" dirty="0" smtClean="0"/>
              <a:t>:4</a:t>
            </a:r>
            <a:r>
              <a:rPr lang="ja-JP" altLang="en-US" sz="2800" dirty="0" smtClean="0"/>
              <a:t>種類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近接中心性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0070C0"/>
                </a:solidFill>
              </a:rPr>
              <a:t>8</a:t>
            </a:r>
            <a:r>
              <a:rPr lang="ja-JP" altLang="en-US" sz="2800" dirty="0" smtClean="0">
                <a:solidFill>
                  <a:srgbClr val="0070C0"/>
                </a:solidFill>
              </a:rPr>
              <a:t>種類</a:t>
            </a:r>
            <a:endParaRPr lang="en-US" altLang="ja-JP" sz="2800" dirty="0" smtClean="0">
              <a:solidFill>
                <a:srgbClr val="0070C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12655" y="542606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800" dirty="0"/>
          </a:p>
        </p:txBody>
      </p:sp>
      <p:sp>
        <p:nvSpPr>
          <p:cNvPr id="15" name="下矢印 14"/>
          <p:cNvSpPr/>
          <p:nvPr/>
        </p:nvSpPr>
        <p:spPr>
          <a:xfrm>
            <a:off x="4098503" y="1276144"/>
            <a:ext cx="946991" cy="1323439"/>
          </a:xfrm>
          <a:prstGeom prst="downArrow">
            <a:avLst>
              <a:gd name="adj1" fmla="val 50000"/>
              <a:gd name="adj2" fmla="val 74420"/>
            </a:avLst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4098502" y="3148684"/>
            <a:ext cx="946991" cy="1323439"/>
          </a:xfrm>
          <a:prstGeom prst="downArrow">
            <a:avLst>
              <a:gd name="adj1" fmla="val 50000"/>
              <a:gd name="adj2" fmla="val 74420"/>
            </a:avLst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5429689"/>
            <a:ext cx="9125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/>
              <a:t>計</a:t>
            </a:r>
            <a:r>
              <a:rPr lang="en-US" altLang="ja-JP" sz="2800" dirty="0"/>
              <a:t>14</a:t>
            </a:r>
            <a:r>
              <a:rPr lang="ja-JP" altLang="en-US" sz="2800" dirty="0"/>
              <a:t>種類の中心性</a:t>
            </a:r>
            <a:r>
              <a:rPr lang="ja-JP" altLang="en-US" sz="2800" dirty="0" smtClean="0"/>
              <a:t>を考案した（関連研究との兼ね合い）</a:t>
            </a:r>
            <a:endParaRPr lang="en-US" altLang="ja-JP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複数</a:t>
            </a:r>
            <a:r>
              <a:rPr lang="ja-JP" altLang="en-US" sz="2800" dirty="0"/>
              <a:t>の経路の考え方を用いることで、ある期間</a:t>
            </a:r>
            <a:r>
              <a:rPr lang="ja-JP" altLang="en-US" sz="2800" dirty="0" smtClean="0"/>
              <a:t>において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各ノードを中心性の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多次元</a:t>
            </a:r>
            <a:r>
              <a:rPr lang="ja-JP" altLang="en-US" sz="2800" b="1" dirty="0">
                <a:solidFill>
                  <a:srgbClr val="0070C0"/>
                </a:solidFill>
              </a:rPr>
              <a:t>ベクトル</a:t>
            </a:r>
            <a:r>
              <a:rPr lang="ja-JP" altLang="en-US" sz="2800" dirty="0"/>
              <a:t>として表現</a:t>
            </a:r>
            <a:r>
              <a:rPr lang="ja-JP" altLang="en-US" sz="2800" dirty="0" smtClean="0"/>
              <a:t>できる</a:t>
            </a:r>
            <a:endParaRPr lang="en-US" altLang="ja-JP" sz="2800" dirty="0"/>
          </a:p>
        </p:txBody>
      </p:sp>
      <p:cxnSp>
        <p:nvCxnSpPr>
          <p:cNvPr id="18" name="直線コネクタ 17"/>
          <p:cNvCxnSpPr>
            <a:stCxn id="22" idx="1"/>
            <a:endCxn id="25" idx="0"/>
          </p:cNvCxnSpPr>
          <p:nvPr/>
        </p:nvCxnSpPr>
        <p:spPr>
          <a:xfrm flipH="1" flipV="1">
            <a:off x="1603152" y="3454725"/>
            <a:ext cx="495560" cy="232122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22" idx="3"/>
            <a:endCxn id="23" idx="3"/>
          </p:cNvCxnSpPr>
          <p:nvPr/>
        </p:nvCxnSpPr>
        <p:spPr>
          <a:xfrm flipH="1">
            <a:off x="1545009" y="3895004"/>
            <a:ext cx="553703" cy="340256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22" idx="7"/>
            <a:endCxn id="38" idx="1"/>
          </p:cNvCxnSpPr>
          <p:nvPr/>
        </p:nvCxnSpPr>
        <p:spPr>
          <a:xfrm flipV="1">
            <a:off x="2302382" y="3413493"/>
            <a:ext cx="481065" cy="273354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22" idx="5"/>
            <a:endCxn id="24" idx="0"/>
          </p:cNvCxnSpPr>
          <p:nvPr/>
        </p:nvCxnSpPr>
        <p:spPr>
          <a:xfrm>
            <a:off x="2302382" y="3895004"/>
            <a:ext cx="654445" cy="259260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2056531" y="3643736"/>
            <a:ext cx="288032" cy="29437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ひし形 22"/>
          <p:cNvSpPr/>
          <p:nvPr/>
        </p:nvSpPr>
        <p:spPr>
          <a:xfrm>
            <a:off x="1262807" y="4070325"/>
            <a:ext cx="282202" cy="329869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829955" y="4154264"/>
            <a:ext cx="253743" cy="2564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六角形 24"/>
          <p:cNvSpPr/>
          <p:nvPr/>
        </p:nvSpPr>
        <p:spPr>
          <a:xfrm>
            <a:off x="1274541" y="3318265"/>
            <a:ext cx="328611" cy="272920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/>
          <p:nvPr/>
        </p:nvSpPr>
        <p:spPr>
          <a:xfrm>
            <a:off x="2683363" y="3258658"/>
            <a:ext cx="400336" cy="30966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/>
          <p:cNvCxnSpPr>
            <a:stCxn id="52" idx="1"/>
            <a:endCxn id="55" idx="0"/>
          </p:cNvCxnSpPr>
          <p:nvPr/>
        </p:nvCxnSpPr>
        <p:spPr>
          <a:xfrm flipH="1" flipV="1">
            <a:off x="6323074" y="3413493"/>
            <a:ext cx="495560" cy="232122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52" idx="3"/>
            <a:endCxn id="53" idx="3"/>
          </p:cNvCxnSpPr>
          <p:nvPr/>
        </p:nvCxnSpPr>
        <p:spPr>
          <a:xfrm flipH="1">
            <a:off x="6264931" y="3853772"/>
            <a:ext cx="553703" cy="340256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52" idx="7"/>
            <a:endCxn id="56" idx="1"/>
          </p:cNvCxnSpPr>
          <p:nvPr/>
        </p:nvCxnSpPr>
        <p:spPr>
          <a:xfrm flipV="1">
            <a:off x="7022304" y="3372261"/>
            <a:ext cx="481065" cy="273354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52" idx="5"/>
            <a:endCxn id="54" idx="0"/>
          </p:cNvCxnSpPr>
          <p:nvPr/>
        </p:nvCxnSpPr>
        <p:spPr>
          <a:xfrm>
            <a:off x="7022304" y="3853772"/>
            <a:ext cx="654445" cy="25926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>
          <a:xfrm>
            <a:off x="6776453" y="3602504"/>
            <a:ext cx="288032" cy="29437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ひし形 52"/>
          <p:cNvSpPr/>
          <p:nvPr/>
        </p:nvSpPr>
        <p:spPr>
          <a:xfrm>
            <a:off x="5982729" y="4029093"/>
            <a:ext cx="282202" cy="329869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7549877" y="4113032"/>
            <a:ext cx="253743" cy="2564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六角形 54"/>
          <p:cNvSpPr/>
          <p:nvPr/>
        </p:nvSpPr>
        <p:spPr>
          <a:xfrm>
            <a:off x="5994463" y="3277033"/>
            <a:ext cx="328611" cy="272920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/>
          <p:cNvSpPr/>
          <p:nvPr/>
        </p:nvSpPr>
        <p:spPr>
          <a:xfrm>
            <a:off x="7403285" y="3217426"/>
            <a:ext cx="400336" cy="30966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3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3" grpId="0"/>
      <p:bldP spid="15" grpId="0" animBg="1"/>
      <p:bldP spid="16" grpId="0" animBg="1"/>
      <p:bldP spid="17" grpId="0"/>
      <p:bldP spid="22" grpId="0" animBg="1"/>
      <p:bldP spid="23" grpId="0" animBg="1"/>
      <p:bldP spid="24" grpId="0" animBg="1"/>
      <p:bldP spid="25" grpId="0" animBg="1"/>
      <p:bldP spid="38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251520" y="212887"/>
            <a:ext cx="8784976" cy="1127882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時系列データにもなっているので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00B0F0"/>
                </a:solidFill>
              </a:rPr>
              <a:t>　</a:t>
            </a:r>
            <a:r>
              <a:rPr lang="ja-JP" altLang="en-US" sz="2800" dirty="0" smtClean="0">
                <a:solidFill>
                  <a:srgbClr val="00B0F0"/>
                </a:solidFill>
              </a:rPr>
              <a:t>　多次元中心性時系列</a:t>
            </a:r>
            <a:r>
              <a:rPr lang="ja-JP" altLang="en-US" sz="2800" dirty="0" smtClean="0"/>
              <a:t>として表すことができる</a:t>
            </a:r>
            <a:endParaRPr lang="en-US" altLang="ja-JP" sz="2800" dirty="0" smtClean="0">
              <a:solidFill>
                <a:srgbClr val="00B0F0"/>
              </a:solidFill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714571128"/>
              </p:ext>
            </p:extLst>
          </p:nvPr>
        </p:nvGraphicFramePr>
        <p:xfrm>
          <a:off x="9306" y="2348880"/>
          <a:ext cx="6938958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125" y="1579329"/>
            <a:ext cx="3096344" cy="1683118"/>
          </a:xfrm>
          <a:prstGeom prst="rect">
            <a:avLst/>
          </a:prstGeom>
        </p:spPr>
      </p:pic>
      <p:cxnSp>
        <p:nvCxnSpPr>
          <p:cNvPr id="7" name="曲線コネクタ 6"/>
          <p:cNvCxnSpPr/>
          <p:nvPr/>
        </p:nvCxnSpPr>
        <p:spPr>
          <a:xfrm rot="10800000" flipV="1">
            <a:off x="5292081" y="2420888"/>
            <a:ext cx="767045" cy="288032"/>
          </a:xfrm>
          <a:prstGeom prst="curved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663493414"/>
              </p:ext>
            </p:extLst>
          </p:nvPr>
        </p:nvGraphicFramePr>
        <p:xfrm>
          <a:off x="6660232" y="3933056"/>
          <a:ext cx="249523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曲線コネクタ 8"/>
          <p:cNvCxnSpPr/>
          <p:nvPr/>
        </p:nvCxnSpPr>
        <p:spPr>
          <a:xfrm rot="5400000">
            <a:off x="7717815" y="3694495"/>
            <a:ext cx="621138" cy="12700"/>
          </a:xfrm>
          <a:prstGeom prst="curved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1"/>
          <p:cNvCxnSpPr/>
          <p:nvPr/>
        </p:nvCxnSpPr>
        <p:spPr>
          <a:xfrm>
            <a:off x="8532440" y="3212976"/>
            <a:ext cx="611560" cy="475419"/>
          </a:xfrm>
          <a:prstGeom prst="curvedConnector3">
            <a:avLst>
              <a:gd name="adj1" fmla="val 26997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8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960176" y="520544"/>
            <a:ext cx="3799055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949409" y="516919"/>
            <a:ext cx="379905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90070" y="2864568"/>
            <a:ext cx="4463232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75756" y="4987533"/>
            <a:ext cx="449923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ysClr val="windowText" lastClr="000000"/>
                </a:solidFill>
              </a:rPr>
              <a:t>分析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51480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4276541" y="4101410"/>
            <a:ext cx="648072" cy="86949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39551" y="516919"/>
            <a:ext cx="369938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39552" y="520544"/>
            <a:ext cx="3699389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87722" y="2876288"/>
            <a:ext cx="4463232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373408" y="4999253"/>
            <a:ext cx="4499235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ysClr val="windowText" lastClr="000000"/>
                </a:solidFill>
              </a:rPr>
              <a:t>分析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684783"/>
          </a:xfrm>
        </p:spPr>
        <p:txBody>
          <a:bodyPr/>
          <a:lstStyle/>
          <a:p>
            <a:r>
              <a:rPr kumimoji="1" lang="ja-JP" altLang="en-US" dirty="0" smtClean="0"/>
              <a:t>アニメ「ハヤテのごとく</a:t>
            </a:r>
            <a:r>
              <a:rPr kumimoji="1" lang="en-US" altLang="ja-JP" dirty="0" smtClean="0"/>
              <a:t>!</a:t>
            </a:r>
            <a:r>
              <a:rPr kumimoji="1" lang="ja-JP" altLang="en-US" dirty="0" smtClean="0"/>
              <a:t>」（第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期全</a:t>
            </a:r>
            <a:r>
              <a:rPr kumimoji="1" lang="en-US" altLang="ja-JP" dirty="0" smtClean="0"/>
              <a:t>52</a:t>
            </a:r>
            <a:r>
              <a:rPr kumimoji="1" lang="ja-JP" altLang="en-US" dirty="0" smtClean="0"/>
              <a:t>話）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総ノード数（キャラクター数）　</a:t>
            </a:r>
            <a:r>
              <a:rPr lang="en-US" altLang="ja-JP" dirty="0"/>
              <a:t>46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総</a:t>
            </a:r>
            <a:r>
              <a:rPr lang="ja-JP" altLang="en-US" dirty="0"/>
              <a:t>リンク</a:t>
            </a:r>
            <a:r>
              <a:rPr kumimoji="1" lang="ja-JP" altLang="en-US" dirty="0" smtClean="0"/>
              <a:t>数　約</a:t>
            </a:r>
            <a:r>
              <a:rPr kumimoji="1" lang="en-US" altLang="ja-JP" dirty="0" smtClean="0"/>
              <a:t>8500</a:t>
            </a:r>
            <a:r>
              <a:rPr kumimoji="1" lang="ja-JP" altLang="en-US" dirty="0" smtClean="0"/>
              <a:t>（会話があれば</a:t>
            </a:r>
            <a:r>
              <a:rPr lang="ja-JP" altLang="en-US" dirty="0"/>
              <a:t>リンク</a:t>
            </a:r>
            <a:r>
              <a:rPr kumimoji="1" lang="ja-JP" altLang="en-US" dirty="0" smtClean="0"/>
              <a:t>ができる）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337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8797" y="331131"/>
            <a:ext cx="9095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中心性を</a:t>
            </a:r>
            <a:r>
              <a:rPr lang="ja-JP" altLang="en-US" sz="2800" dirty="0" smtClean="0"/>
              <a:t>用いて、</a:t>
            </a:r>
            <a:r>
              <a:rPr lang="en-US" altLang="ja-JP" sz="2800" dirty="0" smtClean="0"/>
              <a:t>DTW</a:t>
            </a:r>
            <a:r>
              <a:rPr lang="ja-JP" altLang="en-US" sz="2800" dirty="0" smtClean="0"/>
              <a:t>を利用し</a:t>
            </a:r>
            <a:endParaRPr lang="en-US" altLang="ja-JP" sz="2800" dirty="0" smtClean="0"/>
          </a:p>
          <a:p>
            <a:r>
              <a:rPr lang="ja-JP" altLang="en-US" sz="2800" dirty="0" smtClean="0"/>
              <a:t>　　ユーザー</a:t>
            </a:r>
            <a:r>
              <a:rPr lang="ja-JP" altLang="en-US" sz="2800" smtClean="0"/>
              <a:t>同士の</a:t>
            </a:r>
            <a:r>
              <a:rPr lang="ja-JP" altLang="en-US" sz="2800"/>
              <a:t>類似度</a:t>
            </a:r>
            <a:r>
              <a:rPr lang="ja-JP" altLang="en-US" sz="2800" smtClean="0"/>
              <a:t>を</a:t>
            </a:r>
            <a:r>
              <a:rPr lang="ja-JP" altLang="en-US" sz="2800" dirty="0" smtClean="0"/>
              <a:t>測りクラスタリング</a:t>
            </a:r>
            <a:r>
              <a:rPr lang="ja-JP" altLang="en-US" sz="2800" dirty="0"/>
              <a:t>する</a:t>
            </a:r>
            <a:endParaRPr lang="en-US" altLang="ja-JP" sz="28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797" y="-39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2841"/>
            <a:ext cx="9144000" cy="516515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19496" y="1508175"/>
            <a:ext cx="3353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入次数中心性でのクラスタリング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8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まとめ</a:t>
            </a:r>
            <a:endParaRPr lang="en-US" altLang="ja-JP" sz="2800" dirty="0" smtClean="0"/>
          </a:p>
          <a:p>
            <a:r>
              <a:rPr lang="ja-JP" altLang="en-US" sz="2400" dirty="0" smtClean="0"/>
              <a:t>時間情報に着目した特徴的経路とそれに基づく中心性を提案した</a:t>
            </a:r>
            <a:endParaRPr lang="en-US" altLang="ja-JP" sz="2400" dirty="0" smtClean="0"/>
          </a:p>
          <a:p>
            <a:r>
              <a:rPr lang="ja-JP" altLang="en-US" sz="2400" dirty="0" smtClean="0"/>
              <a:t>多次元中心性時系列の利用という観点から、ネットワーク分析の視点を検討した</a:t>
            </a:r>
            <a:endParaRPr lang="en-US" altLang="ja-JP" sz="2400" dirty="0" smtClean="0"/>
          </a:p>
          <a:p>
            <a:r>
              <a:rPr lang="ja-JP" altLang="en-US" sz="2400" dirty="0" smtClean="0"/>
              <a:t>時系列間</a:t>
            </a:r>
            <a:r>
              <a:rPr lang="ja-JP" altLang="en-US" sz="2400" dirty="0"/>
              <a:t>の類似性に基づく</a:t>
            </a:r>
            <a:r>
              <a:rPr lang="ja-JP" altLang="en-US" sz="2400" dirty="0" smtClean="0"/>
              <a:t>ノードクラスタリング</a:t>
            </a:r>
            <a:endParaRPr lang="en-US" altLang="ja-JP" sz="2400" dirty="0"/>
          </a:p>
          <a:p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今後の課題</a:t>
            </a:r>
            <a:endParaRPr lang="en-US" altLang="ja-JP" sz="2800" dirty="0"/>
          </a:p>
          <a:p>
            <a:r>
              <a:rPr lang="en-US" altLang="ja-JP" sz="2400" dirty="0" smtClean="0"/>
              <a:t>twitter, </a:t>
            </a:r>
            <a:r>
              <a:rPr lang="en-US" altLang="ja-JP" sz="2400" dirty="0" err="1" smtClean="0"/>
              <a:t>facebook</a:t>
            </a:r>
            <a:r>
              <a:rPr lang="ja-JP" altLang="en-US" sz="2400" dirty="0" smtClean="0"/>
              <a:t>などの</a:t>
            </a:r>
            <a:r>
              <a:rPr lang="en-US" altLang="ja-JP" sz="2400" dirty="0" smtClean="0"/>
              <a:t>SNS</a:t>
            </a:r>
            <a:r>
              <a:rPr lang="ja-JP" altLang="en-US" sz="2400" dirty="0" smtClean="0"/>
              <a:t>においても分析できるか</a:t>
            </a:r>
            <a:endParaRPr lang="en-US" altLang="ja-JP" sz="2400" dirty="0"/>
          </a:p>
          <a:p>
            <a:r>
              <a:rPr lang="ja-JP" altLang="en-US" sz="2400" dirty="0" smtClean="0"/>
              <a:t>伝達される情報の流れについての調査</a:t>
            </a:r>
            <a:endParaRPr lang="en-US" altLang="ja-JP" sz="2400" dirty="0" smtClean="0"/>
          </a:p>
          <a:p>
            <a:r>
              <a:rPr lang="ja-JP" altLang="en-US" sz="2400" dirty="0"/>
              <a:t>ノードの成長パターンの</a:t>
            </a:r>
            <a:r>
              <a:rPr lang="ja-JP" altLang="en-US" sz="2400" dirty="0" smtClean="0"/>
              <a:t>抽出</a:t>
            </a:r>
          </a:p>
        </p:txBody>
      </p:sp>
    </p:spTree>
    <p:extLst>
      <p:ext uri="{BB962C8B-B14F-4D97-AF65-F5344CB8AC3E}">
        <p14:creationId xmlns:p14="http://schemas.microsoft.com/office/powerpoint/2010/main" val="32009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949409" y="516919"/>
            <a:ext cx="379905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90070" y="2864568"/>
            <a:ext cx="4463232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75756" y="4987533"/>
            <a:ext cx="449923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ysClr val="windowText" lastClr="000000"/>
                </a:solidFill>
              </a:rPr>
              <a:t>分析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51480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4276541" y="4101410"/>
            <a:ext cx="648072" cy="86949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28890" y="6211669"/>
            <a:ext cx="480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参考：</a:t>
            </a:r>
            <a:r>
              <a:rPr lang="en-US" altLang="ja-JP" dirty="0" err="1" smtClean="0"/>
              <a:t>Santoro,N</a:t>
            </a:r>
            <a:r>
              <a:rPr lang="en-US" altLang="ja-JP" dirty="0" smtClean="0"/>
              <a:t>. et al[2011]</a:t>
            </a:r>
          </a:p>
          <a:p>
            <a:r>
              <a:rPr lang="en-US" altLang="ja-JP" dirty="0" smtClean="0"/>
              <a:t>Time-Varying Graphs </a:t>
            </a:r>
            <a:r>
              <a:rPr lang="en-US" altLang="ja-JP" dirty="0"/>
              <a:t>and Social Network </a:t>
            </a:r>
            <a:r>
              <a:rPr lang="en-US" altLang="ja-JP" dirty="0" smtClean="0"/>
              <a:t>Analysis</a:t>
            </a:r>
            <a:endParaRPr lang="en-US" altLang="ja-JP" dirty="0"/>
          </a:p>
        </p:txBody>
      </p:sp>
      <p:sp>
        <p:nvSpPr>
          <p:cNvPr id="10" name="角丸四角形 9"/>
          <p:cNvSpPr/>
          <p:nvPr/>
        </p:nvSpPr>
        <p:spPr>
          <a:xfrm>
            <a:off x="539551" y="516919"/>
            <a:ext cx="369938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39552" y="520544"/>
            <a:ext cx="3699389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" grpId="0" animBg="1"/>
      <p:bldP spid="6" grpId="0" animBg="1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2198132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3000" dirty="0" smtClean="0"/>
              <a:t>ネットワーク</a:t>
            </a:r>
            <a:r>
              <a:rPr lang="ja-JP" altLang="en-US" sz="3000" dirty="0" smtClean="0"/>
              <a:t>リンク：ノードとリンクからなる構造</a:t>
            </a:r>
            <a:endParaRPr lang="en-US" altLang="ja-JP" sz="3000" dirty="0"/>
          </a:p>
          <a:p>
            <a:pPr lvl="1"/>
            <a:r>
              <a:rPr lang="ja-JP" altLang="ja-JP" sz="2600" dirty="0" smtClean="0"/>
              <a:t>ウェブリンク</a:t>
            </a:r>
            <a:r>
              <a:rPr lang="ja-JP" altLang="ja-JP" sz="2600" dirty="0"/>
              <a:t>、</a:t>
            </a:r>
            <a:r>
              <a:rPr lang="ja-JP" altLang="ja-JP" sz="2600" dirty="0" smtClean="0"/>
              <a:t>交通網</a:t>
            </a:r>
            <a:r>
              <a:rPr lang="ja-JP" altLang="en-US" sz="2600" dirty="0" smtClean="0"/>
              <a:t>など</a:t>
            </a:r>
            <a:endParaRPr kumimoji="1" lang="en-US" altLang="ja-JP" sz="2600" dirty="0" smtClean="0"/>
          </a:p>
          <a:p>
            <a:r>
              <a:rPr kumimoji="1" lang="ja-JP" altLang="en-US" sz="3000" dirty="0" smtClean="0"/>
              <a:t>中心性はネットワーク分析でよく用いられる指標の</a:t>
            </a:r>
            <a:r>
              <a:rPr kumimoji="1" lang="en-US" altLang="ja-JP" sz="3000" dirty="0" smtClean="0"/>
              <a:t>1</a:t>
            </a:r>
            <a:r>
              <a:rPr kumimoji="1" lang="ja-JP" altLang="en-US" sz="3000" dirty="0" smtClean="0"/>
              <a:t>つ</a:t>
            </a:r>
            <a:endParaRPr kumimoji="1" lang="en-US" altLang="ja-JP" sz="3000" dirty="0" smtClean="0"/>
          </a:p>
          <a:p>
            <a:pPr lvl="1"/>
            <a:r>
              <a:rPr lang="ja-JP" altLang="en-US" sz="2600" dirty="0" smtClean="0"/>
              <a:t>ネットワークにおいて、ノードの重要性を表す指標</a:t>
            </a:r>
            <a:endParaRPr lang="en-US" altLang="ja-JP" sz="2600" dirty="0" smtClean="0"/>
          </a:p>
          <a:p>
            <a:r>
              <a:rPr lang="ja-JP" altLang="en-US" sz="3000" dirty="0"/>
              <a:t>多く</a:t>
            </a:r>
            <a:r>
              <a:rPr lang="ja-JP" altLang="en-US" sz="3000" dirty="0" smtClean="0"/>
              <a:t>の既存研究は「静的」なネットワークが対象</a:t>
            </a:r>
            <a:endParaRPr lang="en-US" altLang="ja-JP" sz="2800" dirty="0" smtClean="0"/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-11726" y="5079642"/>
            <a:ext cx="9144000" cy="17783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ja-JP" altLang="en-US" sz="2600" dirty="0"/>
              <a:t>「動的」ネットワーク</a:t>
            </a:r>
            <a:endParaRPr lang="en-US" altLang="ja-JP" sz="2600" dirty="0"/>
          </a:p>
          <a:p>
            <a:pPr lvl="1"/>
            <a:r>
              <a:rPr lang="ja-JP" altLang="en-US" sz="2600" dirty="0" smtClean="0"/>
              <a:t>時間</a:t>
            </a:r>
            <a:r>
              <a:rPr lang="ja-JP" altLang="en-US" sz="2600" dirty="0"/>
              <a:t>と</a:t>
            </a:r>
            <a:r>
              <a:rPr lang="ja-JP" altLang="en-US" sz="2600" dirty="0" smtClean="0"/>
              <a:t>ともに</a:t>
            </a:r>
            <a:r>
              <a:rPr lang="ja-JP" altLang="en-US" sz="2600" dirty="0"/>
              <a:t>、ノードやリンクが増減するネットワーク</a:t>
            </a:r>
            <a:endParaRPr lang="en-US" altLang="ja-JP" sz="2600" dirty="0" smtClean="0"/>
          </a:p>
          <a:p>
            <a:pPr marL="457200" indent="-457200"/>
            <a:r>
              <a:rPr lang="ja-JP" altLang="en-US" sz="2600" dirty="0"/>
              <a:t>過去、現在、未来とでは、</a:t>
            </a:r>
            <a:r>
              <a:rPr lang="ja-JP" altLang="en-US" sz="2600" b="1" dirty="0">
                <a:solidFill>
                  <a:srgbClr val="0070C0"/>
                </a:solidFill>
              </a:rPr>
              <a:t>中心となる人物は違うはず</a:t>
            </a:r>
            <a:endParaRPr lang="en-US" altLang="ja-JP" sz="2600" dirty="0"/>
          </a:p>
          <a:p>
            <a:pPr marL="457200" indent="-457200"/>
            <a:r>
              <a:rPr lang="ja-JP" altLang="en-US" sz="2600" dirty="0" smtClean="0"/>
              <a:t>「</a:t>
            </a:r>
            <a:r>
              <a:rPr lang="ja-JP" altLang="en-US" sz="2600" b="1" dirty="0" smtClean="0">
                <a:solidFill>
                  <a:srgbClr val="0070C0"/>
                </a:solidFill>
              </a:rPr>
              <a:t>時間的</a:t>
            </a:r>
            <a:r>
              <a:rPr lang="ja-JP" altLang="en-US" sz="2600" b="1" dirty="0">
                <a:solidFill>
                  <a:srgbClr val="0070C0"/>
                </a:solidFill>
              </a:rPr>
              <a:t>な視点</a:t>
            </a:r>
            <a:r>
              <a:rPr lang="ja-JP" altLang="en-US" sz="2600" dirty="0"/>
              <a:t>」によって違うはず</a:t>
            </a:r>
            <a:endParaRPr lang="en-US" altLang="ja-JP" sz="2600" dirty="0"/>
          </a:p>
        </p:txBody>
      </p:sp>
    </p:spTree>
    <p:extLst>
      <p:ext uri="{BB962C8B-B14F-4D97-AF65-F5344CB8AC3E}">
        <p14:creationId xmlns:p14="http://schemas.microsoft.com/office/powerpoint/2010/main" val="1986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949409" y="516919"/>
            <a:ext cx="379905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90070" y="2864568"/>
            <a:ext cx="4463232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75756" y="4987533"/>
            <a:ext cx="449923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ysClr val="windowText" lastClr="000000"/>
                </a:solidFill>
              </a:rPr>
              <a:t>分析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51480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4276541" y="4101410"/>
            <a:ext cx="648072" cy="86949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39551" y="516919"/>
            <a:ext cx="369938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39552" y="520544"/>
            <a:ext cx="3699389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946108" y="514571"/>
            <a:ext cx="3799055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9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ノード中心性とは？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重要性</a:t>
            </a:r>
            <a:r>
              <a:rPr lang="ja-JP" altLang="en-US" dirty="0" smtClean="0"/>
              <a:t>の「視点」</a:t>
            </a:r>
            <a:endParaRPr lang="en-US" altLang="ja-JP" dirty="0" smtClean="0"/>
          </a:p>
          <a:p>
            <a:r>
              <a:rPr kumimoji="1" lang="ja-JP" altLang="en-US" dirty="0" smtClean="0"/>
              <a:t>どのような意味で重要なのか？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次数中心性：つながってるリンク数</a:t>
            </a:r>
            <a:endParaRPr lang="en-US" altLang="ja-JP" dirty="0"/>
          </a:p>
          <a:p>
            <a:r>
              <a:rPr kumimoji="1" lang="ja-JP" altLang="en-US" dirty="0" smtClean="0"/>
              <a:t>媒介中心性：仲介者</a:t>
            </a:r>
            <a:endParaRPr kumimoji="1" lang="en-US" altLang="ja-JP" dirty="0" smtClean="0"/>
          </a:p>
          <a:p>
            <a:r>
              <a:rPr lang="ja-JP" altLang="en-US" dirty="0"/>
              <a:t>近接</a:t>
            </a:r>
            <a:r>
              <a:rPr lang="ja-JP" altLang="en-US" dirty="0" smtClean="0"/>
              <a:t>中心性：他のノードとの距離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01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線コネクタ 82"/>
          <p:cNvCxnSpPr>
            <a:stCxn id="78" idx="2"/>
            <a:endCxn id="75" idx="6"/>
          </p:cNvCxnSpPr>
          <p:nvPr/>
        </p:nvCxnSpPr>
        <p:spPr>
          <a:xfrm flipH="1">
            <a:off x="2374493" y="5580841"/>
            <a:ext cx="1231919" cy="4235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75" idx="1"/>
            <a:endCxn id="79" idx="4"/>
          </p:cNvCxnSpPr>
          <p:nvPr/>
        </p:nvCxnSpPr>
        <p:spPr>
          <a:xfrm flipH="1" flipV="1">
            <a:off x="1569829" y="4519674"/>
            <a:ext cx="414419" cy="13230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74" idx="2"/>
            <a:endCxn id="75" idx="5"/>
          </p:cNvCxnSpPr>
          <p:nvPr/>
        </p:nvCxnSpPr>
        <p:spPr>
          <a:xfrm flipH="1" flipV="1">
            <a:off x="2307538" y="6165991"/>
            <a:ext cx="3513253" cy="911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77" idx="3"/>
            <a:endCxn id="75" idx="7"/>
          </p:cNvCxnSpPr>
          <p:nvPr/>
        </p:nvCxnSpPr>
        <p:spPr>
          <a:xfrm flipH="1">
            <a:off x="2307538" y="4162413"/>
            <a:ext cx="1365829" cy="1680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73" idx="3"/>
            <a:endCxn id="75" idx="0"/>
          </p:cNvCxnSpPr>
          <p:nvPr/>
        </p:nvCxnSpPr>
        <p:spPr>
          <a:xfrm flipH="1">
            <a:off x="2145893" y="3351596"/>
            <a:ext cx="295555" cy="24241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75" idx="1"/>
            <a:endCxn id="79" idx="4"/>
          </p:cNvCxnSpPr>
          <p:nvPr/>
        </p:nvCxnSpPr>
        <p:spPr>
          <a:xfrm flipH="1" flipV="1">
            <a:off x="1569829" y="4519674"/>
            <a:ext cx="414419" cy="13230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>
            <a:stCxn id="75" idx="0"/>
            <a:endCxn id="73" idx="3"/>
          </p:cNvCxnSpPr>
          <p:nvPr/>
        </p:nvCxnSpPr>
        <p:spPr>
          <a:xfrm flipV="1">
            <a:off x="2145893" y="3351596"/>
            <a:ext cx="295555" cy="24241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77" idx="3"/>
            <a:endCxn id="75" idx="7"/>
          </p:cNvCxnSpPr>
          <p:nvPr/>
        </p:nvCxnSpPr>
        <p:spPr>
          <a:xfrm flipH="1">
            <a:off x="2307538" y="4162413"/>
            <a:ext cx="1365829" cy="16802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stCxn id="78" idx="2"/>
            <a:endCxn id="75" idx="6"/>
          </p:cNvCxnSpPr>
          <p:nvPr/>
        </p:nvCxnSpPr>
        <p:spPr>
          <a:xfrm flipH="1">
            <a:off x="2374493" y="5580841"/>
            <a:ext cx="1231919" cy="4235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stCxn id="75" idx="5"/>
            <a:endCxn id="74" idx="2"/>
          </p:cNvCxnSpPr>
          <p:nvPr/>
        </p:nvCxnSpPr>
        <p:spPr>
          <a:xfrm>
            <a:off x="2307538" y="6165991"/>
            <a:ext cx="3513253" cy="911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次数中心性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611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/>
              <a:t>リンク</a:t>
            </a:r>
            <a:r>
              <a:rPr lang="ja-JP" altLang="en-US" sz="2800" dirty="0" smtClean="0"/>
              <a:t>を多く持っている</a:t>
            </a:r>
            <a:endParaRPr lang="en-US" altLang="ja-JP" sz="2800" dirty="0" smtClean="0"/>
          </a:p>
          <a:p>
            <a:pPr>
              <a:lnSpc>
                <a:spcPct val="110000"/>
              </a:lnSpc>
            </a:pPr>
            <a:r>
              <a:rPr lang="ja-JP" altLang="en-US" sz="2800" dirty="0"/>
              <a:t>多くの人と</a:t>
            </a:r>
            <a:r>
              <a:rPr lang="ja-JP" altLang="en-US" sz="2800" dirty="0" smtClean="0"/>
              <a:t>繋がりがある</a:t>
            </a:r>
          </a:p>
        </p:txBody>
      </p:sp>
      <p:sp>
        <p:nvSpPr>
          <p:cNvPr id="72" name="円/楕円 71"/>
          <p:cNvSpPr/>
          <p:nvPr/>
        </p:nvSpPr>
        <p:spPr>
          <a:xfrm>
            <a:off x="5845201" y="388138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73" name="円/楕円 72"/>
          <p:cNvSpPr/>
          <p:nvPr/>
        </p:nvSpPr>
        <p:spPr>
          <a:xfrm>
            <a:off x="2374493" y="296135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5820791" y="602855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1917293" y="577574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76" name="円/楕円 75"/>
          <p:cNvSpPr/>
          <p:nvPr/>
        </p:nvSpPr>
        <p:spPr>
          <a:xfrm>
            <a:off x="7658933" y="40007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円/楕円 76"/>
          <p:cNvSpPr/>
          <p:nvPr/>
        </p:nvSpPr>
        <p:spPr>
          <a:xfrm>
            <a:off x="3606412" y="37721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78" name="円/楕円 77"/>
          <p:cNvSpPr/>
          <p:nvPr/>
        </p:nvSpPr>
        <p:spPr>
          <a:xfrm>
            <a:off x="3606412" y="535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79" name="円/楕円 78"/>
          <p:cNvSpPr/>
          <p:nvPr/>
        </p:nvSpPr>
        <p:spPr>
          <a:xfrm>
            <a:off x="1341229" y="406247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80" name="円/楕円 79"/>
          <p:cNvSpPr/>
          <p:nvPr/>
        </p:nvSpPr>
        <p:spPr>
          <a:xfrm>
            <a:off x="6709656" y="561162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81" name="円/楕円 80"/>
          <p:cNvSpPr/>
          <p:nvPr/>
        </p:nvSpPr>
        <p:spPr>
          <a:xfrm>
            <a:off x="6702939" y="238991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cxnSp>
        <p:nvCxnSpPr>
          <p:cNvPr id="82" name="直線コネクタ 81"/>
          <p:cNvCxnSpPr>
            <a:stCxn id="73" idx="5"/>
            <a:endCxn id="78" idx="1"/>
          </p:cNvCxnSpPr>
          <p:nvPr/>
        </p:nvCxnSpPr>
        <p:spPr>
          <a:xfrm>
            <a:off x="2764738" y="3351596"/>
            <a:ext cx="908629" cy="2067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72" idx="2"/>
            <a:endCxn id="77" idx="6"/>
          </p:cNvCxnSpPr>
          <p:nvPr/>
        </p:nvCxnSpPr>
        <p:spPr>
          <a:xfrm flipH="1" flipV="1">
            <a:off x="4063612" y="4000768"/>
            <a:ext cx="1781589" cy="109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77" idx="5"/>
            <a:endCxn id="74" idx="1"/>
          </p:cNvCxnSpPr>
          <p:nvPr/>
        </p:nvCxnSpPr>
        <p:spPr>
          <a:xfrm>
            <a:off x="3996657" y="4162413"/>
            <a:ext cx="1891089" cy="19330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80" idx="0"/>
            <a:endCxn id="81" idx="4"/>
          </p:cNvCxnSpPr>
          <p:nvPr/>
        </p:nvCxnSpPr>
        <p:spPr>
          <a:xfrm flipH="1" flipV="1">
            <a:off x="6931539" y="2847113"/>
            <a:ext cx="6717" cy="27645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80" idx="6"/>
            <a:endCxn id="76" idx="4"/>
          </p:cNvCxnSpPr>
          <p:nvPr/>
        </p:nvCxnSpPr>
        <p:spPr>
          <a:xfrm flipV="1">
            <a:off x="7166856" y="4457968"/>
            <a:ext cx="720677" cy="1382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73" idx="2"/>
            <a:endCxn id="79" idx="0"/>
          </p:cNvCxnSpPr>
          <p:nvPr/>
        </p:nvCxnSpPr>
        <p:spPr>
          <a:xfrm flipH="1">
            <a:off x="1569829" y="3189951"/>
            <a:ext cx="804664" cy="8725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72" idx="7"/>
            <a:endCxn id="81" idx="3"/>
          </p:cNvCxnSpPr>
          <p:nvPr/>
        </p:nvCxnSpPr>
        <p:spPr>
          <a:xfrm flipV="1">
            <a:off x="6235446" y="2780158"/>
            <a:ext cx="534448" cy="11681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72" idx="5"/>
            <a:endCxn id="80" idx="1"/>
          </p:cNvCxnSpPr>
          <p:nvPr/>
        </p:nvCxnSpPr>
        <p:spPr>
          <a:xfrm>
            <a:off x="6235446" y="4271629"/>
            <a:ext cx="541165" cy="14069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72" idx="4"/>
            <a:endCxn id="74" idx="0"/>
          </p:cNvCxnSpPr>
          <p:nvPr/>
        </p:nvCxnSpPr>
        <p:spPr>
          <a:xfrm flipH="1">
            <a:off x="6049391" y="4338584"/>
            <a:ext cx="24410" cy="16899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78" idx="0"/>
            <a:endCxn id="77" idx="4"/>
          </p:cNvCxnSpPr>
          <p:nvPr/>
        </p:nvCxnSpPr>
        <p:spPr>
          <a:xfrm flipV="1">
            <a:off x="3835012" y="4229368"/>
            <a:ext cx="0" cy="11228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7668344" y="40447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10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98" name="右矢印 97"/>
          <p:cNvSpPr/>
          <p:nvPr/>
        </p:nvSpPr>
        <p:spPr>
          <a:xfrm>
            <a:off x="1056184" y="5763861"/>
            <a:ext cx="742245" cy="402130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13137" y="4271629"/>
            <a:ext cx="553998" cy="24793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/>
              <a:t>次数中心性が高い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9609" y="2847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3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02783" y="62260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5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13407" y="38007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2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91540" y="34261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4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02401" y="621085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3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00899" y="54785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3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97956" y="340910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4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60139" y="596362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3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36576" y="23800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2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114400" y="39139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1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/>
      <p:bldP spid="4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 rot="457476">
            <a:off x="6389963" y="1675465"/>
            <a:ext cx="2093893" cy="4578174"/>
          </a:xfrm>
          <a:prstGeom prst="ellipse">
            <a:avLst/>
          </a:prstGeom>
          <a:solidFill>
            <a:srgbClr val="00206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 rot="1627763">
            <a:off x="617561" y="3243188"/>
            <a:ext cx="6005953" cy="3625474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媒介中心性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64096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3000" dirty="0" smtClean="0"/>
              <a:t>仲介者として利用</a:t>
            </a:r>
            <a:r>
              <a:rPr lang="ja-JP" altLang="en-US" sz="3000" dirty="0" smtClean="0"/>
              <a:t>される</a:t>
            </a:r>
            <a:endParaRPr lang="en-US" altLang="ja-JP" sz="3000" dirty="0" smtClean="0"/>
          </a:p>
          <a:p>
            <a:r>
              <a:rPr lang="ja-JP" altLang="en-US" sz="3000" dirty="0"/>
              <a:t>あるノード</a:t>
            </a:r>
            <a:r>
              <a:rPr lang="ja-JP" altLang="en-US" sz="3000" dirty="0" smtClean="0"/>
              <a:t>から他のノードへ行く経路上にある</a:t>
            </a:r>
            <a:endParaRPr lang="en-US" altLang="ja-JP" sz="3000" dirty="0" smtClean="0"/>
          </a:p>
          <a:p>
            <a:endParaRPr kumimoji="1" lang="en-US" altLang="ja-JP" sz="2800" dirty="0" smtClean="0"/>
          </a:p>
        </p:txBody>
      </p:sp>
      <p:sp>
        <p:nvSpPr>
          <p:cNvPr id="29" name="円/楕円 28"/>
          <p:cNvSpPr/>
          <p:nvPr/>
        </p:nvSpPr>
        <p:spPr>
          <a:xfrm>
            <a:off x="5845201" y="388138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2374493" y="296135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5820791" y="602855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1917293" y="577574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7668345" y="39878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3606412" y="37721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3606412" y="535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1341229" y="406247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6709656" y="561162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6702939" y="238991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cxnSp>
        <p:nvCxnSpPr>
          <p:cNvPr id="39" name="直線コネクタ 38"/>
          <p:cNvCxnSpPr>
            <a:stCxn id="30" idx="5"/>
            <a:endCxn id="35" idx="1"/>
          </p:cNvCxnSpPr>
          <p:nvPr/>
        </p:nvCxnSpPr>
        <p:spPr>
          <a:xfrm>
            <a:off x="2764738" y="3351596"/>
            <a:ext cx="908629" cy="2067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5" idx="2"/>
            <a:endCxn id="32" idx="6"/>
          </p:cNvCxnSpPr>
          <p:nvPr/>
        </p:nvCxnSpPr>
        <p:spPr>
          <a:xfrm flipH="1">
            <a:off x="2374493" y="5580841"/>
            <a:ext cx="1231919" cy="42350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2" idx="1"/>
            <a:endCxn id="36" idx="4"/>
          </p:cNvCxnSpPr>
          <p:nvPr/>
        </p:nvCxnSpPr>
        <p:spPr>
          <a:xfrm flipH="1" flipV="1">
            <a:off x="1569829" y="4519674"/>
            <a:ext cx="414419" cy="132302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29" idx="2"/>
            <a:endCxn id="34" idx="6"/>
          </p:cNvCxnSpPr>
          <p:nvPr/>
        </p:nvCxnSpPr>
        <p:spPr>
          <a:xfrm flipH="1" flipV="1">
            <a:off x="4063612" y="4000768"/>
            <a:ext cx="1781589" cy="10921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31" idx="2"/>
            <a:endCxn id="32" idx="5"/>
          </p:cNvCxnSpPr>
          <p:nvPr/>
        </p:nvCxnSpPr>
        <p:spPr>
          <a:xfrm flipH="1" flipV="1">
            <a:off x="2307538" y="6165991"/>
            <a:ext cx="3513253" cy="9116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4" idx="3"/>
            <a:endCxn id="32" idx="7"/>
          </p:cNvCxnSpPr>
          <p:nvPr/>
        </p:nvCxnSpPr>
        <p:spPr>
          <a:xfrm flipH="1">
            <a:off x="2307538" y="4162413"/>
            <a:ext cx="1365829" cy="16802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34" idx="5"/>
            <a:endCxn id="31" idx="1"/>
          </p:cNvCxnSpPr>
          <p:nvPr/>
        </p:nvCxnSpPr>
        <p:spPr>
          <a:xfrm>
            <a:off x="3996657" y="4162413"/>
            <a:ext cx="1891089" cy="1933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37" idx="0"/>
            <a:endCxn id="38" idx="4"/>
          </p:cNvCxnSpPr>
          <p:nvPr/>
        </p:nvCxnSpPr>
        <p:spPr>
          <a:xfrm flipH="1" flipV="1">
            <a:off x="6931539" y="2847113"/>
            <a:ext cx="6717" cy="27645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7" idx="6"/>
            <a:endCxn id="33" idx="4"/>
          </p:cNvCxnSpPr>
          <p:nvPr/>
        </p:nvCxnSpPr>
        <p:spPr>
          <a:xfrm flipV="1">
            <a:off x="7166856" y="4445064"/>
            <a:ext cx="730089" cy="139515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30" idx="2"/>
            <a:endCxn id="36" idx="0"/>
          </p:cNvCxnSpPr>
          <p:nvPr/>
        </p:nvCxnSpPr>
        <p:spPr>
          <a:xfrm flipH="1">
            <a:off x="1569829" y="3189951"/>
            <a:ext cx="804664" cy="87252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30" idx="3"/>
            <a:endCxn id="32" idx="0"/>
          </p:cNvCxnSpPr>
          <p:nvPr/>
        </p:nvCxnSpPr>
        <p:spPr>
          <a:xfrm flipH="1">
            <a:off x="2145893" y="3351596"/>
            <a:ext cx="295555" cy="242415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29" idx="7"/>
            <a:endCxn id="38" idx="3"/>
          </p:cNvCxnSpPr>
          <p:nvPr/>
        </p:nvCxnSpPr>
        <p:spPr>
          <a:xfrm flipV="1">
            <a:off x="6235446" y="2780158"/>
            <a:ext cx="534448" cy="116818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29" idx="5"/>
            <a:endCxn id="37" idx="1"/>
          </p:cNvCxnSpPr>
          <p:nvPr/>
        </p:nvCxnSpPr>
        <p:spPr>
          <a:xfrm>
            <a:off x="6235446" y="4271629"/>
            <a:ext cx="541165" cy="14069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29" idx="4"/>
            <a:endCxn id="31" idx="0"/>
          </p:cNvCxnSpPr>
          <p:nvPr/>
        </p:nvCxnSpPr>
        <p:spPr>
          <a:xfrm flipH="1">
            <a:off x="6049391" y="4338584"/>
            <a:ext cx="24410" cy="168996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5" idx="0"/>
            <a:endCxn id="34" idx="4"/>
          </p:cNvCxnSpPr>
          <p:nvPr/>
        </p:nvCxnSpPr>
        <p:spPr>
          <a:xfrm flipV="1">
            <a:off x="3835012" y="4229368"/>
            <a:ext cx="0" cy="112287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右矢印 57"/>
          <p:cNvSpPr/>
          <p:nvPr/>
        </p:nvSpPr>
        <p:spPr>
          <a:xfrm rot="5400000">
            <a:off x="5702678" y="3198594"/>
            <a:ext cx="742245" cy="402130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64164" y="2526227"/>
            <a:ext cx="263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媒介中心性が高い</a:t>
            </a:r>
            <a:endParaRPr kumimoji="1" lang="ja-JP" altLang="en-US" sz="2400" dirty="0"/>
          </a:p>
        </p:txBody>
      </p:sp>
      <p:cxnSp>
        <p:nvCxnSpPr>
          <p:cNvPr id="78" name="曲線コネクタ 77"/>
          <p:cNvCxnSpPr>
            <a:stCxn id="30" idx="2"/>
            <a:endCxn id="32" idx="1"/>
          </p:cNvCxnSpPr>
          <p:nvPr/>
        </p:nvCxnSpPr>
        <p:spPr>
          <a:xfrm rot="10800000" flipV="1">
            <a:off x="1984249" y="3189951"/>
            <a:ext cx="390245" cy="2652750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/楕円 72"/>
          <p:cNvSpPr/>
          <p:nvPr/>
        </p:nvSpPr>
        <p:spPr>
          <a:xfrm>
            <a:off x="2374494" y="296135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5820792" y="6028552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1917294" y="5775746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76" name="円/楕円 75"/>
          <p:cNvSpPr/>
          <p:nvPr/>
        </p:nvSpPr>
        <p:spPr>
          <a:xfrm>
            <a:off x="3606413" y="3772168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3606413" y="535224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86" name="円/楕円 85"/>
          <p:cNvSpPr/>
          <p:nvPr/>
        </p:nvSpPr>
        <p:spPr>
          <a:xfrm>
            <a:off x="1341230" y="406247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87" name="円/楕円 86"/>
          <p:cNvSpPr/>
          <p:nvPr/>
        </p:nvSpPr>
        <p:spPr>
          <a:xfrm>
            <a:off x="7668345" y="3995518"/>
            <a:ext cx="457200" cy="457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円/楕円 87"/>
          <p:cNvSpPr/>
          <p:nvPr/>
        </p:nvSpPr>
        <p:spPr>
          <a:xfrm>
            <a:off x="6709656" y="5619277"/>
            <a:ext cx="457200" cy="457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89" name="円/楕円 88"/>
          <p:cNvSpPr/>
          <p:nvPr/>
        </p:nvSpPr>
        <p:spPr>
          <a:xfrm>
            <a:off x="6702939" y="2397567"/>
            <a:ext cx="457200" cy="457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668345" y="401938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10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91" name="曲線コネクタ 90"/>
          <p:cNvCxnSpPr>
            <a:stCxn id="86" idx="3"/>
            <a:endCxn id="32" idx="2"/>
          </p:cNvCxnSpPr>
          <p:nvPr/>
        </p:nvCxnSpPr>
        <p:spPr>
          <a:xfrm rot="16200000" flipH="1">
            <a:off x="886926" y="4973978"/>
            <a:ext cx="1551627" cy="509108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線コネクタ 101"/>
          <p:cNvCxnSpPr>
            <a:stCxn id="76" idx="7"/>
            <a:endCxn id="29" idx="1"/>
          </p:cNvCxnSpPr>
          <p:nvPr/>
        </p:nvCxnSpPr>
        <p:spPr>
          <a:xfrm rot="16200000" flipH="1">
            <a:off x="4899799" y="2935982"/>
            <a:ext cx="109216" cy="1915498"/>
          </a:xfrm>
          <a:prstGeom prst="curvedConnector3">
            <a:avLst>
              <a:gd name="adj1" fmla="val -270615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線コネクタ 102"/>
          <p:cNvCxnSpPr>
            <a:stCxn id="75" idx="7"/>
            <a:endCxn id="76" idx="2"/>
          </p:cNvCxnSpPr>
          <p:nvPr/>
        </p:nvCxnSpPr>
        <p:spPr>
          <a:xfrm rot="5400000" flipH="1" flipV="1">
            <a:off x="2036010" y="4272298"/>
            <a:ext cx="1841933" cy="1298874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曲線コネクタ 103"/>
          <p:cNvCxnSpPr>
            <a:stCxn id="29" idx="6"/>
            <a:endCxn id="88" idx="0"/>
          </p:cNvCxnSpPr>
          <p:nvPr/>
        </p:nvCxnSpPr>
        <p:spPr>
          <a:xfrm>
            <a:off x="6302401" y="4109984"/>
            <a:ext cx="635855" cy="1509293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曲線コネクタ 105"/>
          <p:cNvCxnSpPr>
            <a:stCxn id="88" idx="6"/>
            <a:endCxn id="87" idx="4"/>
          </p:cNvCxnSpPr>
          <p:nvPr/>
        </p:nvCxnSpPr>
        <p:spPr>
          <a:xfrm flipV="1">
            <a:off x="7166856" y="4452718"/>
            <a:ext cx="730089" cy="1395159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58" grpId="0" animBg="1"/>
      <p:bldP spid="22" grpId="0"/>
      <p:bldP spid="73" grpId="0" animBg="1"/>
      <p:bldP spid="74" grpId="0" animBg="1"/>
      <p:bldP spid="75" grpId="0" animBg="1"/>
      <p:bldP spid="76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近接中心性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79957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情報が</a:t>
            </a:r>
            <a:r>
              <a:rPr lang="ja-JP" altLang="en-US" sz="2800" dirty="0" smtClean="0"/>
              <a:t>全員へ早く伝わる、全員から早く伝わる</a:t>
            </a:r>
            <a:endParaRPr lang="en-US" altLang="ja-JP" sz="2800" dirty="0"/>
          </a:p>
          <a:p>
            <a:r>
              <a:rPr lang="ja-JP" altLang="en-US" sz="2800" dirty="0" smtClean="0"/>
              <a:t>全員</a:t>
            </a:r>
            <a:r>
              <a:rPr kumimoji="1" lang="ja-JP" altLang="en-US" sz="2800" dirty="0" smtClean="0"/>
              <a:t>と近い</a:t>
            </a:r>
            <a:endParaRPr kumimoji="1" lang="en-US" altLang="ja-JP" sz="2800" dirty="0" smtClean="0"/>
          </a:p>
        </p:txBody>
      </p:sp>
      <p:sp>
        <p:nvSpPr>
          <p:cNvPr id="84" name="右矢印 83"/>
          <p:cNvSpPr/>
          <p:nvPr/>
        </p:nvSpPr>
        <p:spPr>
          <a:xfrm rot="5400000">
            <a:off x="3463889" y="3131409"/>
            <a:ext cx="742245" cy="402130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805227" y="2493771"/>
            <a:ext cx="278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近接</a:t>
            </a:r>
            <a:r>
              <a:rPr kumimoji="1" lang="ja-JP" altLang="en-US" sz="2400" dirty="0" smtClean="0"/>
              <a:t>中心性が高い</a:t>
            </a:r>
            <a:endParaRPr kumimoji="1" lang="ja-JP" altLang="en-US" sz="2400" dirty="0"/>
          </a:p>
        </p:txBody>
      </p:sp>
      <p:sp>
        <p:nvSpPr>
          <p:cNvPr id="99" name="円/楕円 98"/>
          <p:cNvSpPr/>
          <p:nvPr/>
        </p:nvSpPr>
        <p:spPr>
          <a:xfrm>
            <a:off x="5845201" y="388138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00" name="円/楕円 99"/>
          <p:cNvSpPr/>
          <p:nvPr/>
        </p:nvSpPr>
        <p:spPr>
          <a:xfrm>
            <a:off x="2374493" y="296135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01" name="円/楕円 100"/>
          <p:cNvSpPr/>
          <p:nvPr/>
        </p:nvSpPr>
        <p:spPr>
          <a:xfrm>
            <a:off x="5820791" y="602855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02" name="円/楕円 101"/>
          <p:cNvSpPr/>
          <p:nvPr/>
        </p:nvSpPr>
        <p:spPr>
          <a:xfrm>
            <a:off x="1917293" y="577574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3" name="円/楕円 102"/>
          <p:cNvSpPr/>
          <p:nvPr/>
        </p:nvSpPr>
        <p:spPr>
          <a:xfrm>
            <a:off x="7668344" y="40007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円/楕円 103"/>
          <p:cNvSpPr/>
          <p:nvPr/>
        </p:nvSpPr>
        <p:spPr>
          <a:xfrm>
            <a:off x="3606412" y="37721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05" name="円/楕円 104"/>
          <p:cNvSpPr/>
          <p:nvPr/>
        </p:nvSpPr>
        <p:spPr>
          <a:xfrm>
            <a:off x="3606412" y="535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06" name="円/楕円 105"/>
          <p:cNvSpPr/>
          <p:nvPr/>
        </p:nvSpPr>
        <p:spPr>
          <a:xfrm>
            <a:off x="1341229" y="406247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07" name="円/楕円 106"/>
          <p:cNvSpPr/>
          <p:nvPr/>
        </p:nvSpPr>
        <p:spPr>
          <a:xfrm>
            <a:off x="6709656" y="561162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08" name="円/楕円 107"/>
          <p:cNvSpPr/>
          <p:nvPr/>
        </p:nvSpPr>
        <p:spPr>
          <a:xfrm>
            <a:off x="6702939" y="238991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cxnSp>
        <p:nvCxnSpPr>
          <p:cNvPr id="109" name="直線コネクタ 108"/>
          <p:cNvCxnSpPr>
            <a:stCxn id="100" idx="5"/>
            <a:endCxn id="105" idx="1"/>
          </p:cNvCxnSpPr>
          <p:nvPr/>
        </p:nvCxnSpPr>
        <p:spPr>
          <a:xfrm>
            <a:off x="2764738" y="3351596"/>
            <a:ext cx="908629" cy="2067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stCxn id="105" idx="2"/>
            <a:endCxn id="102" idx="6"/>
          </p:cNvCxnSpPr>
          <p:nvPr/>
        </p:nvCxnSpPr>
        <p:spPr>
          <a:xfrm flipH="1">
            <a:off x="2374493" y="5580841"/>
            <a:ext cx="1231919" cy="42350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02" idx="1"/>
            <a:endCxn id="106" idx="4"/>
          </p:cNvCxnSpPr>
          <p:nvPr/>
        </p:nvCxnSpPr>
        <p:spPr>
          <a:xfrm flipH="1" flipV="1">
            <a:off x="1569829" y="4519674"/>
            <a:ext cx="414419" cy="132302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99" idx="2"/>
            <a:endCxn id="104" idx="6"/>
          </p:cNvCxnSpPr>
          <p:nvPr/>
        </p:nvCxnSpPr>
        <p:spPr>
          <a:xfrm flipH="1" flipV="1">
            <a:off x="4063612" y="4000768"/>
            <a:ext cx="1781589" cy="10921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01" idx="2"/>
            <a:endCxn id="102" idx="5"/>
          </p:cNvCxnSpPr>
          <p:nvPr/>
        </p:nvCxnSpPr>
        <p:spPr>
          <a:xfrm flipH="1" flipV="1">
            <a:off x="2307538" y="6165991"/>
            <a:ext cx="3513253" cy="9116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stCxn id="104" idx="3"/>
            <a:endCxn id="102" idx="7"/>
          </p:cNvCxnSpPr>
          <p:nvPr/>
        </p:nvCxnSpPr>
        <p:spPr>
          <a:xfrm flipH="1">
            <a:off x="2307538" y="4162413"/>
            <a:ext cx="1365829" cy="16802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>
            <a:stCxn id="104" idx="5"/>
            <a:endCxn id="101" idx="1"/>
          </p:cNvCxnSpPr>
          <p:nvPr/>
        </p:nvCxnSpPr>
        <p:spPr>
          <a:xfrm>
            <a:off x="3996657" y="4162413"/>
            <a:ext cx="1891089" cy="1933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>
            <a:stCxn id="107" idx="0"/>
            <a:endCxn id="108" idx="4"/>
          </p:cNvCxnSpPr>
          <p:nvPr/>
        </p:nvCxnSpPr>
        <p:spPr>
          <a:xfrm flipH="1" flipV="1">
            <a:off x="6931539" y="2847113"/>
            <a:ext cx="6717" cy="27645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stCxn id="107" idx="6"/>
            <a:endCxn id="103" idx="4"/>
          </p:cNvCxnSpPr>
          <p:nvPr/>
        </p:nvCxnSpPr>
        <p:spPr>
          <a:xfrm flipV="1">
            <a:off x="7166856" y="4457968"/>
            <a:ext cx="730088" cy="138225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>
            <a:stCxn id="100" idx="2"/>
            <a:endCxn id="106" idx="0"/>
          </p:cNvCxnSpPr>
          <p:nvPr/>
        </p:nvCxnSpPr>
        <p:spPr>
          <a:xfrm flipH="1">
            <a:off x="1569829" y="3189951"/>
            <a:ext cx="804664" cy="87252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>
            <a:stCxn id="100" idx="3"/>
            <a:endCxn id="102" idx="0"/>
          </p:cNvCxnSpPr>
          <p:nvPr/>
        </p:nvCxnSpPr>
        <p:spPr>
          <a:xfrm flipH="1">
            <a:off x="2145893" y="3351596"/>
            <a:ext cx="295555" cy="242415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99" idx="7"/>
            <a:endCxn id="108" idx="3"/>
          </p:cNvCxnSpPr>
          <p:nvPr/>
        </p:nvCxnSpPr>
        <p:spPr>
          <a:xfrm flipV="1">
            <a:off x="6235446" y="2780158"/>
            <a:ext cx="534448" cy="116818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99" idx="5"/>
            <a:endCxn id="107" idx="1"/>
          </p:cNvCxnSpPr>
          <p:nvPr/>
        </p:nvCxnSpPr>
        <p:spPr>
          <a:xfrm>
            <a:off x="6235446" y="4271629"/>
            <a:ext cx="541165" cy="14069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>
            <a:stCxn id="99" idx="4"/>
            <a:endCxn id="101" idx="0"/>
          </p:cNvCxnSpPr>
          <p:nvPr/>
        </p:nvCxnSpPr>
        <p:spPr>
          <a:xfrm flipH="1">
            <a:off x="6049391" y="4338584"/>
            <a:ext cx="24410" cy="168996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stCxn id="105" idx="0"/>
            <a:endCxn id="104" idx="4"/>
          </p:cNvCxnSpPr>
          <p:nvPr/>
        </p:nvCxnSpPr>
        <p:spPr>
          <a:xfrm flipV="1">
            <a:off x="3835012" y="4229368"/>
            <a:ext cx="0" cy="112287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/>
          <p:cNvSpPr txBox="1"/>
          <p:nvPr/>
        </p:nvSpPr>
        <p:spPr>
          <a:xfrm>
            <a:off x="7677755" y="40447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10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127" name="曲線コネクタ 126"/>
          <p:cNvCxnSpPr>
            <a:stCxn id="104" idx="7"/>
            <a:endCxn id="99" idx="1"/>
          </p:cNvCxnSpPr>
          <p:nvPr/>
        </p:nvCxnSpPr>
        <p:spPr>
          <a:xfrm rot="16200000" flipH="1">
            <a:off x="4899798" y="2935982"/>
            <a:ext cx="109216" cy="1915499"/>
          </a:xfrm>
          <a:prstGeom prst="curvedConnector3">
            <a:avLst>
              <a:gd name="adj1" fmla="val -270615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曲線コネクタ 127"/>
          <p:cNvCxnSpPr>
            <a:stCxn id="104" idx="2"/>
            <a:endCxn id="102" idx="7"/>
          </p:cNvCxnSpPr>
          <p:nvPr/>
        </p:nvCxnSpPr>
        <p:spPr>
          <a:xfrm rot="10800000" flipV="1">
            <a:off x="2307538" y="4000767"/>
            <a:ext cx="1298874" cy="1841933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曲線コネクタ 128"/>
          <p:cNvCxnSpPr>
            <a:stCxn id="102" idx="2"/>
            <a:endCxn id="106" idx="3"/>
          </p:cNvCxnSpPr>
          <p:nvPr/>
        </p:nvCxnSpPr>
        <p:spPr>
          <a:xfrm rot="10800000">
            <a:off x="1408185" y="4452720"/>
            <a:ext cx="509109" cy="1551627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曲線コネクタ 129"/>
          <p:cNvCxnSpPr>
            <a:stCxn id="102" idx="1"/>
            <a:endCxn id="100" idx="2"/>
          </p:cNvCxnSpPr>
          <p:nvPr/>
        </p:nvCxnSpPr>
        <p:spPr>
          <a:xfrm rot="5400000" flipH="1" flipV="1">
            <a:off x="852995" y="4321204"/>
            <a:ext cx="2652750" cy="390245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曲線コネクタ 130"/>
          <p:cNvCxnSpPr>
            <a:stCxn id="104" idx="3"/>
            <a:endCxn id="105" idx="1"/>
          </p:cNvCxnSpPr>
          <p:nvPr/>
        </p:nvCxnSpPr>
        <p:spPr>
          <a:xfrm rot="5400000">
            <a:off x="3044976" y="4790804"/>
            <a:ext cx="1256783" cy="12700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曲線コネクタ 132"/>
          <p:cNvCxnSpPr>
            <a:stCxn id="104" idx="6"/>
            <a:endCxn id="101" idx="1"/>
          </p:cNvCxnSpPr>
          <p:nvPr/>
        </p:nvCxnSpPr>
        <p:spPr>
          <a:xfrm>
            <a:off x="4063612" y="4000768"/>
            <a:ext cx="1824134" cy="2094739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曲線コネクタ 133"/>
          <p:cNvCxnSpPr>
            <a:stCxn id="99" idx="6"/>
            <a:endCxn id="107" idx="0"/>
          </p:cNvCxnSpPr>
          <p:nvPr/>
        </p:nvCxnSpPr>
        <p:spPr>
          <a:xfrm>
            <a:off x="6302401" y="4109984"/>
            <a:ext cx="635855" cy="1501639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曲線コネクタ 134"/>
          <p:cNvCxnSpPr>
            <a:stCxn id="99" idx="7"/>
            <a:endCxn id="108" idx="2"/>
          </p:cNvCxnSpPr>
          <p:nvPr/>
        </p:nvCxnSpPr>
        <p:spPr>
          <a:xfrm rot="5400000" flipH="1" flipV="1">
            <a:off x="5804279" y="3049680"/>
            <a:ext cx="1329826" cy="467493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曲線コネクタ 135"/>
          <p:cNvCxnSpPr>
            <a:stCxn id="107" idx="6"/>
            <a:endCxn id="103" idx="4"/>
          </p:cNvCxnSpPr>
          <p:nvPr/>
        </p:nvCxnSpPr>
        <p:spPr>
          <a:xfrm flipV="1">
            <a:off x="7166856" y="4457968"/>
            <a:ext cx="730088" cy="1382255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5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949409" y="516919"/>
            <a:ext cx="379905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90070" y="2864568"/>
            <a:ext cx="4463232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75756" y="4987533"/>
            <a:ext cx="4499235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ysClr val="windowText" lastClr="000000"/>
                </a:solidFill>
              </a:rPr>
              <a:t>分析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51480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4276541" y="4101410"/>
            <a:ext cx="648072" cy="86949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39551" y="516919"/>
            <a:ext cx="369938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64" y="1741055"/>
            <a:ext cx="648072" cy="112351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39552" y="520544"/>
            <a:ext cx="3699389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動的</a:t>
            </a:r>
            <a:r>
              <a:rPr lang="ja-JP" altLang="en-US" sz="2800" b="1" dirty="0" smtClean="0">
                <a:solidFill>
                  <a:sysClr val="windowText" lastClr="000000"/>
                </a:solidFill>
              </a:rPr>
              <a:t>ネットワーク</a:t>
            </a:r>
            <a:endParaRPr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87722" y="2876288"/>
            <a:ext cx="4463232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0070C0"/>
                </a:solidFill>
              </a:rPr>
              <a:t>時間</a:t>
            </a:r>
            <a:r>
              <a:rPr lang="ja-JP" altLang="en-US" sz="2800" b="1" dirty="0">
                <a:solidFill>
                  <a:srgbClr val="0070C0"/>
                </a:solidFill>
              </a:rPr>
              <a:t>情報</a:t>
            </a:r>
            <a:r>
              <a:rPr lang="ja-JP" altLang="en-US" sz="2800" b="1" dirty="0">
                <a:solidFill>
                  <a:sysClr val="windowText" lastClr="000000"/>
                </a:solidFill>
              </a:rPr>
              <a:t>を考慮した中心性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961129" y="514571"/>
            <a:ext cx="3799055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中心性</a:t>
            </a:r>
            <a:endParaRPr kumimoji="1" lang="ja-JP" altLang="en-US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742</Words>
  <Application>Microsoft Office PowerPoint</Application>
  <PresentationFormat>画面に合わせる (4:3)</PresentationFormat>
  <Paragraphs>242</Paragraphs>
  <Slides>17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時間情報に基づく多様な中心性に着目した 動的ネットワーク分析の提案</vt:lpstr>
      <vt:lpstr>PowerPoint プレゼンテーション</vt:lpstr>
      <vt:lpstr>PowerPoint プレゼンテーション</vt:lpstr>
      <vt:lpstr>PowerPoint プレゼンテーション</vt:lpstr>
      <vt:lpstr>ノード中心性とは？</vt:lpstr>
      <vt:lpstr>次数中心性</vt:lpstr>
      <vt:lpstr>媒介中心性</vt:lpstr>
      <vt:lpstr>近接中心性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</vt:lpstr>
      <vt:lpstr>PowerPoint プレゼンテーション</vt:lpstr>
      <vt:lpstr>データ</vt:lpstr>
      <vt:lpstr>PowerPoint プレゼンテーション</vt:lpstr>
      <vt:lpstr>まとめと今後の課題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中心性の変化に着目した 動的ネットワーク分析の検討</dc:title>
  <dc:creator>yoshino</dc:creator>
  <cp:lastModifiedBy>tozaki</cp:lastModifiedBy>
  <cp:revision>339</cp:revision>
  <dcterms:created xsi:type="dcterms:W3CDTF">2013-11-15T06:06:48Z</dcterms:created>
  <dcterms:modified xsi:type="dcterms:W3CDTF">2014-02-11T11:18:28Z</dcterms:modified>
</cp:coreProperties>
</file>